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7" r:id="rId2"/>
    <p:sldId id="258" r:id="rId3"/>
    <p:sldId id="325" r:id="rId4"/>
    <p:sldId id="261" r:id="rId5"/>
    <p:sldId id="323" r:id="rId6"/>
    <p:sldId id="324" r:id="rId7"/>
    <p:sldId id="294" r:id="rId8"/>
    <p:sldId id="322" r:id="rId9"/>
    <p:sldId id="262" r:id="rId10"/>
    <p:sldId id="263" r:id="rId11"/>
    <p:sldId id="290" r:id="rId12"/>
    <p:sldId id="291" r:id="rId13"/>
    <p:sldId id="292" r:id="rId14"/>
    <p:sldId id="293" r:id="rId15"/>
    <p:sldId id="264" r:id="rId16"/>
    <p:sldId id="265" r:id="rId17"/>
    <p:sldId id="266" r:id="rId18"/>
    <p:sldId id="267" r:id="rId19"/>
    <p:sldId id="268"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3986" autoAdjust="0"/>
    <p:restoredTop sz="97687" autoAdjust="0"/>
  </p:normalViewPr>
  <p:slideViewPr>
    <p:cSldViewPr snapToGrid="0">
      <p:cViewPr>
        <p:scale>
          <a:sx n="50" d="100"/>
          <a:sy n="50" d="100"/>
        </p:scale>
        <p:origin x="-1002" y="-5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46E84-4F7C-4924-B008-A99756B00EC5}"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F8C92-1421-4828-BE70-2EB0E232F18F}" type="slidenum">
              <a:rPr lang="en-US" smtClean="0"/>
              <a:t>‹#›</a:t>
            </a:fld>
            <a:endParaRPr lang="en-US"/>
          </a:p>
        </p:txBody>
      </p:sp>
    </p:spTree>
    <p:extLst>
      <p:ext uri="{BB962C8B-B14F-4D97-AF65-F5344CB8AC3E}">
        <p14:creationId xmlns:p14="http://schemas.microsoft.com/office/powerpoint/2010/main" val="734033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F8C92-1421-4828-BE70-2EB0E232F18F}" type="slidenum">
              <a:rPr lang="en-US" smtClean="0"/>
              <a:t>1</a:t>
            </a:fld>
            <a:endParaRPr lang="en-US"/>
          </a:p>
        </p:txBody>
      </p:sp>
    </p:spTree>
    <p:extLst>
      <p:ext uri="{BB962C8B-B14F-4D97-AF65-F5344CB8AC3E}">
        <p14:creationId xmlns:p14="http://schemas.microsoft.com/office/powerpoint/2010/main" val="617773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D02DB0-C266-41A2-9DAF-7FC72BE3A9D3}"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D02DB0-C266-41A2-9DAF-7FC72BE3A9D3}"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D02DB0-C266-41A2-9DAF-7FC72BE3A9D3}"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D02DB0-C266-41A2-9DAF-7FC72BE3A9D3}"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D02DB0-C266-41A2-9DAF-7FC72BE3A9D3}"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D02DB0-C266-41A2-9DAF-7FC72BE3A9D3}"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D02DB0-C266-41A2-9DAF-7FC72BE3A9D3}" type="datetimeFigureOut">
              <a:rPr lang="en-US" smtClean="0"/>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D02DB0-C266-41A2-9DAF-7FC72BE3A9D3}" type="datetimeFigureOut">
              <a:rPr lang="en-US" smtClean="0"/>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D02DB0-C266-41A2-9DAF-7FC72BE3A9D3}" type="datetimeFigureOut">
              <a:rPr lang="en-US" smtClean="0"/>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D02DB0-C266-41A2-9DAF-7FC72BE3A9D3}"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D02DB0-C266-41A2-9DAF-7FC72BE3A9D3}"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D382A0-5305-4F93-ABB8-9ECE28A1826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02DB0-C266-41A2-9DAF-7FC72BE3A9D3}" type="datetimeFigureOut">
              <a:rPr lang="en-US" smtClean="0"/>
              <a:t>3/9/2024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382A0-5305-4F93-ABB8-9ECE28A1826A}" type="slidenum">
              <a:rPr lang="en-US" smtClean="0"/>
              <a:t>‹#›</a:t>
            </a:fld>
            <a:endParaRPr lang="en-US"/>
          </a:p>
        </p:txBody>
      </p:sp>
    </p:spTree>
    <p:extLst>
      <p:ext uri="{BB962C8B-B14F-4D97-AF65-F5344CB8AC3E}">
        <p14:creationId xmlns:p14="http://schemas.microsoft.com/office/powerpoint/2010/main" val="1747509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15592"/>
          <a:stretch/>
        </p:blipFill>
        <p:spPr>
          <a:xfrm>
            <a:off x="-4712" y="-1"/>
            <a:ext cx="12191995" cy="6858001"/>
          </a:xfrm>
          <a:prstGeom prst="rect">
            <a:avLst/>
          </a:prstGeom>
        </p:spPr>
      </p:pic>
      <p:sp>
        <p:nvSpPr>
          <p:cNvPr id="3" name="Rectangle 2"/>
          <p:cNvSpPr/>
          <p:nvPr/>
        </p:nvSpPr>
        <p:spPr>
          <a:xfrm>
            <a:off x="-4711" y="3611313"/>
            <a:ext cx="12191995" cy="2233535"/>
          </a:xfrm>
          <a:prstGeom prst="rect">
            <a:avLst/>
          </a:prstGeom>
          <a:solidFill>
            <a:schemeClr val="bg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97016" y="4230312"/>
            <a:ext cx="8188542" cy="995535"/>
          </a:xfrm>
        </p:spPr>
        <p:txBody>
          <a:bodyPr vert="horz" lIns="68580" tIns="34290" rIns="68580" bIns="34290" rtlCol="0" anchor="ctr">
            <a:noAutofit/>
          </a:bodyPr>
          <a:lstStyle/>
          <a:p>
            <a:pPr algn="ctr"/>
            <a:r>
              <a:rPr lang="en-US" sz="11500" b="1" dirty="0" smtClean="0">
                <a:solidFill>
                  <a:srgbClr val="002060"/>
                </a:solidFill>
                <a:latin typeface="Agency FB" pitchFamily="34" charset="0"/>
              </a:rPr>
              <a:t>WEL-COME</a:t>
            </a:r>
            <a:endParaRPr lang="en-US" sz="11500" b="1" dirty="0">
              <a:solidFill>
                <a:srgbClr val="002060"/>
              </a:solidFill>
              <a:latin typeface="Agency FB" pitchFamily="34" charset="0"/>
            </a:endParaRPr>
          </a:p>
        </p:txBody>
      </p:sp>
      <p:sp>
        <p:nvSpPr>
          <p:cNvPr id="7" name="Rectangle 6"/>
          <p:cNvSpPr/>
          <p:nvPr/>
        </p:nvSpPr>
        <p:spPr>
          <a:xfrm>
            <a:off x="5" y="3481201"/>
            <a:ext cx="12191995" cy="57526"/>
          </a:xfrm>
          <a:prstGeom prst="rect">
            <a:avLst/>
          </a:prstGeom>
          <a:solidFill>
            <a:schemeClr val="bg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21" y="5942769"/>
            <a:ext cx="12191995" cy="57526"/>
          </a:xfrm>
          <a:prstGeom prst="rect">
            <a:avLst/>
          </a:prstGeom>
          <a:solidFill>
            <a:schemeClr val="bg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478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noAutofit/>
          </a:bodyPr>
          <a:lstStyle/>
          <a:p>
            <a:r>
              <a:rPr lang="en-US" b="1" dirty="0" smtClean="0">
                <a:solidFill>
                  <a:srgbClr val="002060"/>
                </a:solidFill>
                <a:latin typeface="Agency FB" pitchFamily="34" charset="0"/>
                <a:cs typeface="Times New Roman" pitchFamily="18" charset="0"/>
              </a:rPr>
              <a:t>Data Flow Diagram</a:t>
            </a:r>
            <a:endParaRPr lang="en-IN" sz="2400" b="1" dirty="0"/>
          </a:p>
        </p:txBody>
      </p:sp>
      <p:pic>
        <p:nvPicPr>
          <p:cNvPr id="6" name="Picture 5" descr="C:\Users\meet\OneDrive\Pictures\mein level.png"/>
          <p:cNvPicPr/>
          <p:nvPr/>
        </p:nvPicPr>
        <p:blipFill>
          <a:blip r:embed="rId4">
            <a:extLst>
              <a:ext uri="{28A0092B-C50C-407E-A947-70E740481C1C}">
                <a14:useLocalDpi xmlns:a14="http://schemas.microsoft.com/office/drawing/2010/main" val="0"/>
              </a:ext>
            </a:extLst>
          </a:blip>
          <a:srcRect/>
          <a:stretch>
            <a:fillRect/>
          </a:stretch>
        </p:blipFill>
        <p:spPr bwMode="auto">
          <a:xfrm>
            <a:off x="290286" y="2152649"/>
            <a:ext cx="11654971" cy="4407807"/>
          </a:xfrm>
          <a:prstGeom prst="rect">
            <a:avLst/>
          </a:prstGeom>
          <a:ln>
            <a:noFill/>
          </a:ln>
          <a:effectLst>
            <a:softEdge rad="112500"/>
          </a:effectLst>
        </p:spPr>
      </p:pic>
      <p:sp>
        <p:nvSpPr>
          <p:cNvPr id="4" name="TextBox 3"/>
          <p:cNvSpPr txBox="1"/>
          <p:nvPr/>
        </p:nvSpPr>
        <p:spPr>
          <a:xfrm>
            <a:off x="595086" y="1378857"/>
            <a:ext cx="6792685" cy="461665"/>
          </a:xfrm>
          <a:prstGeom prst="rect">
            <a:avLst/>
          </a:prstGeom>
          <a:noFill/>
        </p:spPr>
        <p:txBody>
          <a:bodyPr wrap="square" rtlCol="0">
            <a:spAutoFit/>
          </a:bodyPr>
          <a:lstStyle/>
          <a:p>
            <a:r>
              <a:rPr lang="en-US" sz="2400" b="1" dirty="0"/>
              <a:t>CONTEXT LEVEL </a:t>
            </a:r>
            <a:r>
              <a:rPr lang="en-US" sz="2400" b="1" dirty="0" smtClean="0"/>
              <a:t>DFD: </a:t>
            </a:r>
            <a:endParaRPr lang="en-IN" dirty="0"/>
          </a:p>
        </p:txBody>
      </p:sp>
    </p:spTree>
    <p:extLst>
      <p:ext uri="{BB962C8B-B14F-4D97-AF65-F5344CB8AC3E}">
        <p14:creationId xmlns:p14="http://schemas.microsoft.com/office/powerpoint/2010/main" val="533970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noAutofit/>
          </a:bodyPr>
          <a:lstStyle/>
          <a:p>
            <a:r>
              <a:rPr lang="en-US" b="1" dirty="0" smtClean="0">
                <a:solidFill>
                  <a:srgbClr val="002060"/>
                </a:solidFill>
                <a:latin typeface="Agency FB" pitchFamily="34" charset="0"/>
                <a:cs typeface="Times New Roman" pitchFamily="18" charset="0"/>
              </a:rPr>
              <a:t>Data Flow Diagram</a:t>
            </a:r>
            <a:endParaRPr lang="en-IN" sz="2400" b="1" dirty="0"/>
          </a:p>
        </p:txBody>
      </p:sp>
      <p:sp>
        <p:nvSpPr>
          <p:cNvPr id="4" name="TextBox 3"/>
          <p:cNvSpPr txBox="1"/>
          <p:nvPr/>
        </p:nvSpPr>
        <p:spPr>
          <a:xfrm>
            <a:off x="595086" y="1378857"/>
            <a:ext cx="6792685" cy="461665"/>
          </a:xfrm>
          <a:prstGeom prst="rect">
            <a:avLst/>
          </a:prstGeom>
          <a:noFill/>
        </p:spPr>
        <p:txBody>
          <a:bodyPr wrap="square" rtlCol="0">
            <a:spAutoFit/>
          </a:bodyPr>
          <a:lstStyle/>
          <a:p>
            <a:pPr lvl="0"/>
            <a:r>
              <a:rPr lang="en-US" sz="2400" b="1" dirty="0"/>
              <a:t>ADMIN </a:t>
            </a:r>
            <a:r>
              <a:rPr lang="en-US" sz="2400" b="1" dirty="0" smtClean="0"/>
              <a:t>0 LEVEL DFD: </a:t>
            </a:r>
            <a:endParaRPr lang="en-IN" dirty="0"/>
          </a:p>
        </p:txBody>
      </p:sp>
      <p:pic>
        <p:nvPicPr>
          <p:cNvPr id="7" name="Picture 6"/>
          <p:cNvPicPr/>
          <p:nvPr/>
        </p:nvPicPr>
        <p:blipFill>
          <a:blip r:embed="rId4"/>
          <a:stretch>
            <a:fillRect/>
          </a:stretch>
        </p:blipFill>
        <p:spPr>
          <a:xfrm>
            <a:off x="319314" y="2348547"/>
            <a:ext cx="11437257" cy="3965167"/>
          </a:xfrm>
          <a:prstGeom prst="rect">
            <a:avLst/>
          </a:prstGeom>
          <a:ln>
            <a:noFill/>
          </a:ln>
          <a:effectLst>
            <a:softEdge rad="112500"/>
          </a:effectLst>
        </p:spPr>
      </p:pic>
    </p:spTree>
    <p:extLst>
      <p:ext uri="{BB962C8B-B14F-4D97-AF65-F5344CB8AC3E}">
        <p14:creationId xmlns:p14="http://schemas.microsoft.com/office/powerpoint/2010/main" val="269891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noAutofit/>
          </a:bodyPr>
          <a:lstStyle/>
          <a:p>
            <a:r>
              <a:rPr lang="en-US" b="1" dirty="0" smtClean="0">
                <a:solidFill>
                  <a:srgbClr val="002060"/>
                </a:solidFill>
                <a:latin typeface="Agency FB" pitchFamily="34" charset="0"/>
                <a:cs typeface="Times New Roman" pitchFamily="18" charset="0"/>
              </a:rPr>
              <a:t>Data Flow Diagram</a:t>
            </a:r>
            <a:endParaRPr lang="en-IN" sz="2400" b="1" dirty="0"/>
          </a:p>
        </p:txBody>
      </p:sp>
      <p:sp>
        <p:nvSpPr>
          <p:cNvPr id="4" name="TextBox 3"/>
          <p:cNvSpPr txBox="1"/>
          <p:nvPr/>
        </p:nvSpPr>
        <p:spPr>
          <a:xfrm>
            <a:off x="595086" y="1378857"/>
            <a:ext cx="6792685" cy="461665"/>
          </a:xfrm>
          <a:prstGeom prst="rect">
            <a:avLst/>
          </a:prstGeom>
          <a:noFill/>
        </p:spPr>
        <p:txBody>
          <a:bodyPr wrap="square" rtlCol="0">
            <a:spAutoFit/>
          </a:bodyPr>
          <a:lstStyle/>
          <a:p>
            <a:pPr lvl="0"/>
            <a:r>
              <a:rPr lang="en-US" sz="2400" b="1" dirty="0"/>
              <a:t>ADMIN 1</a:t>
            </a:r>
            <a:r>
              <a:rPr lang="en-US" sz="2400" b="1" baseline="30000" dirty="0"/>
              <a:t>ST</a:t>
            </a:r>
            <a:r>
              <a:rPr lang="en-US" sz="2400" b="1" dirty="0"/>
              <a:t> LEVEL DFD </a:t>
            </a:r>
            <a:r>
              <a:rPr lang="en-US" sz="2400" b="1" dirty="0" smtClean="0"/>
              <a:t>:</a:t>
            </a:r>
            <a:endParaRPr lang="en-IN" dirty="0"/>
          </a:p>
        </p:txBody>
      </p:sp>
      <p:pic>
        <p:nvPicPr>
          <p:cNvPr id="7" name="Picture 6" descr="C:\Users\meet\OneDrive\Pictures\ADMIN CONTEXT LEVEL DFD______png.png"/>
          <p:cNvPicPr/>
          <p:nvPr/>
        </p:nvPicPr>
        <p:blipFill>
          <a:blip r:embed="rId4">
            <a:extLst>
              <a:ext uri="{28A0092B-C50C-407E-A947-70E740481C1C}">
                <a14:useLocalDpi xmlns:a14="http://schemas.microsoft.com/office/drawing/2010/main" val="0"/>
              </a:ext>
            </a:extLst>
          </a:blip>
          <a:srcRect/>
          <a:stretch>
            <a:fillRect/>
          </a:stretch>
        </p:blipFill>
        <p:spPr bwMode="auto">
          <a:xfrm>
            <a:off x="435428" y="2179637"/>
            <a:ext cx="11248571" cy="4279220"/>
          </a:xfrm>
          <a:prstGeom prst="rect">
            <a:avLst/>
          </a:prstGeom>
          <a:ln>
            <a:noFill/>
          </a:ln>
          <a:effectLst>
            <a:softEdge rad="112500"/>
          </a:effectLst>
        </p:spPr>
      </p:pic>
    </p:spTree>
    <p:extLst>
      <p:ext uri="{BB962C8B-B14F-4D97-AF65-F5344CB8AC3E}">
        <p14:creationId xmlns:p14="http://schemas.microsoft.com/office/powerpoint/2010/main" val="269891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noAutofit/>
          </a:bodyPr>
          <a:lstStyle/>
          <a:p>
            <a:r>
              <a:rPr lang="en-US" b="1" dirty="0">
                <a:solidFill>
                  <a:srgbClr val="002060"/>
                </a:solidFill>
                <a:latin typeface="Agency FB" pitchFamily="34" charset="0"/>
                <a:cs typeface="Times New Roman" pitchFamily="18" charset="0"/>
              </a:rPr>
              <a:t>Data Flow Diagram</a:t>
            </a:r>
            <a:endParaRPr lang="en-IN" sz="2000" dirty="0"/>
          </a:p>
        </p:txBody>
      </p:sp>
      <p:sp>
        <p:nvSpPr>
          <p:cNvPr id="4" name="TextBox 3"/>
          <p:cNvSpPr txBox="1"/>
          <p:nvPr/>
        </p:nvSpPr>
        <p:spPr>
          <a:xfrm>
            <a:off x="595086" y="1378857"/>
            <a:ext cx="6792685" cy="461665"/>
          </a:xfrm>
          <a:prstGeom prst="rect">
            <a:avLst/>
          </a:prstGeom>
          <a:noFill/>
        </p:spPr>
        <p:txBody>
          <a:bodyPr wrap="square" rtlCol="0">
            <a:spAutoFit/>
          </a:bodyPr>
          <a:lstStyle/>
          <a:p>
            <a:pPr lvl="0"/>
            <a:r>
              <a:rPr lang="en-US" sz="2400" b="1" dirty="0"/>
              <a:t>ADMIN 2</a:t>
            </a:r>
            <a:r>
              <a:rPr lang="en-US" sz="2400" b="1" baseline="30000" dirty="0"/>
              <a:t>ND </a:t>
            </a:r>
            <a:r>
              <a:rPr lang="en-US" sz="2400" b="1" dirty="0"/>
              <a:t>LEVEL DFD </a:t>
            </a:r>
            <a:r>
              <a:rPr lang="en-US" sz="2400" b="1" dirty="0" smtClean="0"/>
              <a:t>: </a:t>
            </a:r>
            <a:endParaRPr lang="en-IN" dirty="0"/>
          </a:p>
        </p:txBody>
      </p:sp>
      <p:pic>
        <p:nvPicPr>
          <p:cNvPr id="7" name="Picture 6" descr="C:\Users\meet\OneDrive\Pictures\admin final.png"/>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40523"/>
            <a:ext cx="11654971" cy="4836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891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noAutofit/>
          </a:bodyPr>
          <a:lstStyle/>
          <a:p>
            <a:r>
              <a:rPr lang="en-US" b="1" dirty="0" smtClean="0">
                <a:solidFill>
                  <a:srgbClr val="002060"/>
                </a:solidFill>
                <a:latin typeface="Agency FB" pitchFamily="34" charset="0"/>
                <a:cs typeface="Times New Roman" pitchFamily="18" charset="0"/>
              </a:rPr>
              <a:t>Data Flow Diagram</a:t>
            </a:r>
            <a:endParaRPr lang="en-IN" sz="2400" b="1" dirty="0"/>
          </a:p>
        </p:txBody>
      </p:sp>
      <p:sp>
        <p:nvSpPr>
          <p:cNvPr id="4" name="TextBox 3"/>
          <p:cNvSpPr txBox="1"/>
          <p:nvPr/>
        </p:nvSpPr>
        <p:spPr>
          <a:xfrm>
            <a:off x="595086" y="1378857"/>
            <a:ext cx="6792685" cy="461665"/>
          </a:xfrm>
          <a:prstGeom prst="rect">
            <a:avLst/>
          </a:prstGeom>
          <a:noFill/>
        </p:spPr>
        <p:txBody>
          <a:bodyPr wrap="square" rtlCol="0">
            <a:spAutoFit/>
          </a:bodyPr>
          <a:lstStyle/>
          <a:p>
            <a:pPr lvl="0"/>
            <a:r>
              <a:rPr lang="en-US" sz="2400" b="1" dirty="0"/>
              <a:t>1</a:t>
            </a:r>
            <a:r>
              <a:rPr lang="en-US" sz="2400" b="1" baseline="30000" dirty="0"/>
              <a:t>st</a:t>
            </a:r>
            <a:r>
              <a:rPr lang="en-US" sz="2400" b="1" dirty="0"/>
              <a:t> Level DFD for USER</a:t>
            </a:r>
            <a:r>
              <a:rPr lang="en-US" sz="2400" b="1" dirty="0" smtClean="0"/>
              <a:t>: </a:t>
            </a:r>
            <a:endParaRPr lang="en-IN" dirty="0"/>
          </a:p>
        </p:txBody>
      </p:sp>
      <p:pic>
        <p:nvPicPr>
          <p:cNvPr id="7" name="Picture 6" descr="C:\Users\meet\OneDrive\Pictures\user finaalllllll.png"/>
          <p:cNvPicPr/>
          <p:nvPr/>
        </p:nvPicPr>
        <p:blipFill>
          <a:blip r:embed="rId4">
            <a:extLst>
              <a:ext uri="{28A0092B-C50C-407E-A947-70E740481C1C}">
                <a14:useLocalDpi xmlns:a14="http://schemas.microsoft.com/office/drawing/2010/main" val="0"/>
              </a:ext>
            </a:extLst>
          </a:blip>
          <a:srcRect/>
          <a:stretch>
            <a:fillRect/>
          </a:stretch>
        </p:blipFill>
        <p:spPr bwMode="auto">
          <a:xfrm>
            <a:off x="188685" y="2206035"/>
            <a:ext cx="11843657" cy="4441508"/>
          </a:xfrm>
          <a:prstGeom prst="rect">
            <a:avLst/>
          </a:prstGeom>
          <a:ln>
            <a:noFill/>
          </a:ln>
          <a:effectLst>
            <a:softEdge rad="112500"/>
          </a:effectLst>
        </p:spPr>
      </p:pic>
    </p:spTree>
    <p:extLst>
      <p:ext uri="{BB962C8B-B14F-4D97-AF65-F5344CB8AC3E}">
        <p14:creationId xmlns:p14="http://schemas.microsoft.com/office/powerpoint/2010/main" val="269891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Database - Table</a:t>
            </a:r>
            <a:endParaRPr lang="en-IN" b="1" dirty="0"/>
          </a:p>
        </p:txBody>
      </p:sp>
      <p:graphicFrame>
        <p:nvGraphicFramePr>
          <p:cNvPr id="2" name="Table 1"/>
          <p:cNvGraphicFramePr>
            <a:graphicFrameLocks noGrp="1"/>
          </p:cNvGraphicFramePr>
          <p:nvPr>
            <p:extLst>
              <p:ext uri="{D42A27DB-BD31-4B8C-83A1-F6EECF244321}">
                <p14:modId xmlns:p14="http://schemas.microsoft.com/office/powerpoint/2010/main" val="256646593"/>
              </p:ext>
            </p:extLst>
          </p:nvPr>
        </p:nvGraphicFramePr>
        <p:xfrm>
          <a:off x="232230" y="2931885"/>
          <a:ext cx="11800112" cy="3730172"/>
        </p:xfrm>
        <a:graphic>
          <a:graphicData uri="http://schemas.openxmlformats.org/drawingml/2006/table">
            <a:tbl>
              <a:tblPr firstRow="1" firstCol="1" bandRow="1">
                <a:tableStyleId>{5C22544A-7EE6-4342-B048-85BDC9FD1C3A}</a:tableStyleId>
              </a:tblPr>
              <a:tblGrid>
                <a:gridCol w="2950028"/>
                <a:gridCol w="2950028"/>
                <a:gridCol w="2950028"/>
                <a:gridCol w="2950028"/>
              </a:tblGrid>
              <a:tr h="932543">
                <a:tc>
                  <a:txBody>
                    <a:bodyPr/>
                    <a:lstStyle/>
                    <a:p>
                      <a:pPr algn="just">
                        <a:lnSpc>
                          <a:spcPct val="115000"/>
                        </a:lnSpc>
                      </a:pPr>
                      <a:r>
                        <a:rPr lang="en-IN" sz="1100" dirty="0">
                          <a:effectLst/>
                        </a:rPr>
                        <a:t>Column Name</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dirty="0">
                          <a:effectLst/>
                        </a:rPr>
                        <a:t>Data Type</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Index</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Description</a:t>
                      </a:r>
                      <a:endParaRPr lang="en-IN" sz="1100">
                        <a:effectLst/>
                        <a:latin typeface="Calibri"/>
                        <a:ea typeface="Times New Roman"/>
                        <a:cs typeface="Shruti"/>
                      </a:endParaRPr>
                    </a:p>
                  </a:txBody>
                  <a:tcPr marL="68580" marR="68580" marT="0" marB="0"/>
                </a:tc>
              </a:tr>
              <a:tr h="932543">
                <a:tc>
                  <a:txBody>
                    <a:bodyPr/>
                    <a:lstStyle/>
                    <a:p>
                      <a:pPr algn="just">
                        <a:lnSpc>
                          <a:spcPct val="115000"/>
                        </a:lnSpc>
                      </a:pPr>
                      <a:r>
                        <a:rPr lang="en-IN" sz="1100">
                          <a:effectLst/>
                        </a:rPr>
                        <a:t>category_Id</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dirty="0" err="1">
                          <a:effectLst/>
                        </a:rPr>
                        <a:t>int</a:t>
                      </a:r>
                      <a:r>
                        <a:rPr lang="en-IN" sz="1100" dirty="0">
                          <a:effectLst/>
                        </a:rPr>
                        <a:t>(11)</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Primary Key,AI</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Category_ID</a:t>
                      </a:r>
                      <a:endParaRPr lang="en-IN" sz="1100">
                        <a:effectLst/>
                        <a:latin typeface="Calibri"/>
                        <a:ea typeface="Times New Roman"/>
                        <a:cs typeface="Shruti"/>
                      </a:endParaRPr>
                    </a:p>
                  </a:txBody>
                  <a:tcPr marL="68580" marR="68580" marT="0" marB="0"/>
                </a:tc>
              </a:tr>
              <a:tr h="932543">
                <a:tc>
                  <a:txBody>
                    <a:bodyPr/>
                    <a:lstStyle/>
                    <a:p>
                      <a:pPr algn="just">
                        <a:lnSpc>
                          <a:spcPct val="115000"/>
                        </a:lnSpc>
                      </a:pPr>
                      <a:r>
                        <a:rPr lang="en-IN" sz="1100">
                          <a:effectLst/>
                        </a:rPr>
                        <a:t>category_Name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varchar(100)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Category_Name</a:t>
                      </a:r>
                      <a:endParaRPr lang="en-IN" sz="1100">
                        <a:effectLst/>
                        <a:latin typeface="Calibri"/>
                        <a:ea typeface="Times New Roman"/>
                        <a:cs typeface="Shruti"/>
                      </a:endParaRPr>
                    </a:p>
                  </a:txBody>
                  <a:tcPr marL="68580" marR="68580" marT="0" marB="0"/>
                </a:tc>
              </a:tr>
              <a:tr h="932543">
                <a:tc>
                  <a:txBody>
                    <a:bodyPr/>
                    <a:lstStyle/>
                    <a:p>
                      <a:pPr algn="just">
                        <a:lnSpc>
                          <a:spcPct val="115000"/>
                        </a:lnSpc>
                      </a:pPr>
                      <a:r>
                        <a:rPr lang="en-IN" sz="1100">
                          <a:effectLst/>
                        </a:rPr>
                        <a:t>post</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int(11)</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dirty="0">
                          <a:effectLst/>
                        </a:rPr>
                        <a:t>POST</a:t>
                      </a:r>
                      <a:endParaRPr lang="en-IN" sz="1100" dirty="0">
                        <a:effectLst/>
                        <a:latin typeface="Calibri"/>
                        <a:ea typeface="Times New Roman"/>
                        <a:cs typeface="Shruti"/>
                      </a:endParaRPr>
                    </a:p>
                  </a:txBody>
                  <a:tcPr marL="68580" marR="68580" marT="0" marB="0"/>
                </a:tc>
              </a:tr>
            </a:tbl>
          </a:graphicData>
        </a:graphic>
      </p:graphicFrame>
      <p:sp>
        <p:nvSpPr>
          <p:cNvPr id="4" name="TextBox 3"/>
          <p:cNvSpPr txBox="1"/>
          <p:nvPr/>
        </p:nvSpPr>
        <p:spPr>
          <a:xfrm>
            <a:off x="232229" y="1917281"/>
            <a:ext cx="2844799" cy="461665"/>
          </a:xfrm>
          <a:prstGeom prst="rect">
            <a:avLst/>
          </a:prstGeom>
          <a:noFill/>
        </p:spPr>
        <p:txBody>
          <a:bodyPr wrap="square" rtlCol="0">
            <a:spAutoFit/>
          </a:bodyPr>
          <a:lstStyle/>
          <a:p>
            <a:pPr lvl="0"/>
            <a:r>
              <a:rPr lang="en-IN" sz="2400" b="1" dirty="0"/>
              <a:t>category table</a:t>
            </a:r>
            <a:endParaRPr lang="en-IN" sz="2400" dirty="0"/>
          </a:p>
        </p:txBody>
      </p:sp>
    </p:spTree>
    <p:extLst>
      <p:ext uri="{BB962C8B-B14F-4D97-AF65-F5344CB8AC3E}">
        <p14:creationId xmlns:p14="http://schemas.microsoft.com/office/powerpoint/2010/main" val="4169597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Database - Table :</a:t>
            </a:r>
            <a:endParaRPr lang="en-IN" b="1" dirty="0"/>
          </a:p>
        </p:txBody>
      </p:sp>
      <p:graphicFrame>
        <p:nvGraphicFramePr>
          <p:cNvPr id="2" name="Table 1"/>
          <p:cNvGraphicFramePr>
            <a:graphicFrameLocks noGrp="1"/>
          </p:cNvGraphicFramePr>
          <p:nvPr>
            <p:extLst>
              <p:ext uri="{D42A27DB-BD31-4B8C-83A1-F6EECF244321}">
                <p14:modId xmlns:p14="http://schemas.microsoft.com/office/powerpoint/2010/main" val="2797227171"/>
              </p:ext>
            </p:extLst>
          </p:nvPr>
        </p:nvGraphicFramePr>
        <p:xfrm>
          <a:off x="188687" y="3230562"/>
          <a:ext cx="11843656" cy="3475040"/>
        </p:xfrm>
        <a:graphic>
          <a:graphicData uri="http://schemas.openxmlformats.org/drawingml/2006/table">
            <a:tbl>
              <a:tblPr firstRow="1" firstCol="1" bandRow="1">
                <a:tableStyleId>{5C22544A-7EE6-4342-B048-85BDC9FD1C3A}</a:tableStyleId>
              </a:tblPr>
              <a:tblGrid>
                <a:gridCol w="2960914"/>
                <a:gridCol w="2960914"/>
                <a:gridCol w="3344493"/>
                <a:gridCol w="2577335"/>
              </a:tblGrid>
              <a:tr h="434380">
                <a:tc>
                  <a:txBody>
                    <a:bodyPr/>
                    <a:lstStyle/>
                    <a:p>
                      <a:pPr algn="just">
                        <a:lnSpc>
                          <a:spcPct val="115000"/>
                        </a:lnSpc>
                      </a:pPr>
                      <a:r>
                        <a:rPr lang="en-IN" sz="1100" dirty="0">
                          <a:effectLst/>
                        </a:rPr>
                        <a:t>Column Name</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Data Type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Index</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Description</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a:effectLst/>
                        </a:rPr>
                        <a:t>post_Id</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int(11)</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Primary,foreign Key,AI</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ID</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a:effectLst/>
                        </a:rPr>
                        <a:t>title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varchar(100)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Title</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dirty="0">
                          <a:effectLst/>
                        </a:rPr>
                        <a:t>description</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text</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Description</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a:effectLst/>
                        </a:rPr>
                        <a:t>category</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varchar(100)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Category</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a:effectLst/>
                        </a:rPr>
                        <a:t>post_Date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int(50)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Date</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a:effectLst/>
                        </a:rPr>
                        <a:t>author</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int(11)</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Post Author</a:t>
                      </a:r>
                      <a:endParaRPr lang="en-IN" sz="1100">
                        <a:effectLst/>
                        <a:latin typeface="Calibri"/>
                        <a:ea typeface="Times New Roman"/>
                        <a:cs typeface="Shruti"/>
                      </a:endParaRPr>
                    </a:p>
                  </a:txBody>
                  <a:tcPr marL="68580" marR="68580" marT="0" marB="0"/>
                </a:tc>
              </a:tr>
              <a:tr h="434380">
                <a:tc>
                  <a:txBody>
                    <a:bodyPr/>
                    <a:lstStyle/>
                    <a:p>
                      <a:pPr algn="just">
                        <a:lnSpc>
                          <a:spcPct val="115000"/>
                        </a:lnSpc>
                      </a:pPr>
                      <a:r>
                        <a:rPr lang="en-IN" sz="1100" dirty="0" err="1">
                          <a:effectLst/>
                        </a:rPr>
                        <a:t>post_Img</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Varchar(100)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dirty="0">
                          <a:effectLst/>
                        </a:rPr>
                        <a:t>Not null</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dirty="0">
                          <a:effectLst/>
                        </a:rPr>
                        <a:t>Post Image</a:t>
                      </a:r>
                      <a:endParaRPr lang="en-IN" sz="1100" dirty="0">
                        <a:effectLst/>
                        <a:latin typeface="Calibri"/>
                        <a:ea typeface="Times New Roman"/>
                        <a:cs typeface="Shruti"/>
                      </a:endParaRPr>
                    </a:p>
                  </a:txBody>
                  <a:tcPr marL="68580" marR="68580" marT="0" marB="0"/>
                </a:tc>
              </a:tr>
            </a:tbl>
          </a:graphicData>
        </a:graphic>
      </p:graphicFrame>
      <p:sp>
        <p:nvSpPr>
          <p:cNvPr id="4" name="Rectangle 1"/>
          <p:cNvSpPr>
            <a:spLocks noChangeArrowheads="1"/>
          </p:cNvSpPr>
          <p:nvPr/>
        </p:nvSpPr>
        <p:spPr bwMode="auto">
          <a:xfrm>
            <a:off x="3233738" y="3230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464456" y="2278741"/>
            <a:ext cx="1886857" cy="461665"/>
          </a:xfrm>
          <a:prstGeom prst="rect">
            <a:avLst/>
          </a:prstGeom>
          <a:noFill/>
        </p:spPr>
        <p:txBody>
          <a:bodyPr wrap="square" rtlCol="0">
            <a:spAutoFit/>
          </a:bodyPr>
          <a:lstStyle/>
          <a:p>
            <a:r>
              <a:rPr lang="en-US" sz="2400" b="1" dirty="0"/>
              <a:t>post table</a:t>
            </a:r>
            <a:endParaRPr lang="en-IN" sz="2400" dirty="0"/>
          </a:p>
        </p:txBody>
      </p:sp>
    </p:spTree>
    <p:extLst>
      <p:ext uri="{BB962C8B-B14F-4D97-AF65-F5344CB8AC3E}">
        <p14:creationId xmlns:p14="http://schemas.microsoft.com/office/powerpoint/2010/main" val="4169597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a:solidFill>
                  <a:srgbClr val="002060"/>
                </a:solidFill>
                <a:latin typeface="Agency FB" pitchFamily="34" charset="0"/>
                <a:cs typeface="Times New Roman" pitchFamily="18" charset="0"/>
              </a:rPr>
              <a:t>Database - Table :</a:t>
            </a:r>
            <a:endParaRPr lang="en-IN" b="1" dirty="0"/>
          </a:p>
        </p:txBody>
      </p:sp>
      <p:graphicFrame>
        <p:nvGraphicFramePr>
          <p:cNvPr id="2" name="Table 1"/>
          <p:cNvGraphicFramePr>
            <a:graphicFrameLocks noGrp="1"/>
          </p:cNvGraphicFramePr>
          <p:nvPr>
            <p:extLst>
              <p:ext uri="{D42A27DB-BD31-4B8C-83A1-F6EECF244321}">
                <p14:modId xmlns:p14="http://schemas.microsoft.com/office/powerpoint/2010/main" val="371677435"/>
              </p:ext>
            </p:extLst>
          </p:nvPr>
        </p:nvGraphicFramePr>
        <p:xfrm>
          <a:off x="217715" y="4020455"/>
          <a:ext cx="11800116" cy="2656115"/>
        </p:xfrm>
        <a:graphic>
          <a:graphicData uri="http://schemas.openxmlformats.org/drawingml/2006/table">
            <a:tbl>
              <a:tblPr firstRow="1" firstCol="1" bandRow="1">
                <a:tableStyleId>{5C22544A-7EE6-4342-B048-85BDC9FD1C3A}</a:tableStyleId>
              </a:tblPr>
              <a:tblGrid>
                <a:gridCol w="2950029"/>
                <a:gridCol w="2950029"/>
                <a:gridCol w="2950029"/>
                <a:gridCol w="2950029"/>
              </a:tblGrid>
              <a:tr h="442686">
                <a:tc>
                  <a:txBody>
                    <a:bodyPr/>
                    <a:lstStyle/>
                    <a:p>
                      <a:r>
                        <a:rPr lang="en-IN" sz="1100" dirty="0">
                          <a:effectLst/>
                        </a:rPr>
                        <a:t>Column Name</a:t>
                      </a:r>
                      <a:endParaRPr lang="en-IN" sz="1100" dirty="0">
                        <a:effectLst/>
                        <a:latin typeface="Calibri"/>
                        <a:ea typeface="Times New Roman"/>
                        <a:cs typeface="Shruti"/>
                      </a:endParaRPr>
                    </a:p>
                  </a:txBody>
                  <a:tcPr marL="68580" marR="68580" marT="0" marB="0"/>
                </a:tc>
                <a:tc>
                  <a:txBody>
                    <a:bodyPr/>
                    <a:lstStyle/>
                    <a:p>
                      <a:r>
                        <a:rPr lang="en-IN" sz="1100">
                          <a:effectLst/>
                        </a:rPr>
                        <a:t>Data Type</a:t>
                      </a:r>
                      <a:endParaRPr lang="en-IN" sz="1100">
                        <a:effectLst/>
                        <a:latin typeface="Calibri"/>
                        <a:ea typeface="Times New Roman"/>
                        <a:cs typeface="Shruti"/>
                      </a:endParaRPr>
                    </a:p>
                  </a:txBody>
                  <a:tcPr marL="68580" marR="68580" marT="0" marB="0"/>
                </a:tc>
                <a:tc>
                  <a:txBody>
                    <a:bodyPr/>
                    <a:lstStyle/>
                    <a:p>
                      <a:r>
                        <a:rPr lang="en-IN" sz="1100">
                          <a:effectLst/>
                        </a:rPr>
                        <a:t>Index</a:t>
                      </a:r>
                      <a:endParaRPr lang="en-IN" sz="1100">
                        <a:effectLst/>
                        <a:latin typeface="Calibri"/>
                        <a:ea typeface="Times New Roman"/>
                        <a:cs typeface="Shruti"/>
                      </a:endParaRPr>
                    </a:p>
                  </a:txBody>
                  <a:tcPr marL="68580" marR="68580" marT="0" marB="0"/>
                </a:tc>
                <a:tc>
                  <a:txBody>
                    <a:bodyPr/>
                    <a:lstStyle/>
                    <a:p>
                      <a:r>
                        <a:rPr lang="en-IN" sz="1100">
                          <a:effectLst/>
                        </a:rPr>
                        <a:t>Description</a:t>
                      </a:r>
                      <a:endParaRPr lang="en-IN" sz="1100">
                        <a:effectLst/>
                        <a:latin typeface="Calibri"/>
                        <a:ea typeface="Times New Roman"/>
                        <a:cs typeface="Shruti"/>
                      </a:endParaRPr>
                    </a:p>
                  </a:txBody>
                  <a:tcPr marL="68580" marR="68580" marT="0" marB="0"/>
                </a:tc>
              </a:tr>
              <a:tr h="442686">
                <a:tc>
                  <a:txBody>
                    <a:bodyPr/>
                    <a:lstStyle/>
                    <a:p>
                      <a:r>
                        <a:rPr lang="en-IN" sz="1100">
                          <a:effectLst/>
                        </a:rPr>
                        <a:t>id</a:t>
                      </a:r>
                      <a:endParaRPr lang="en-IN" sz="1100">
                        <a:effectLst/>
                        <a:latin typeface="Calibri"/>
                        <a:ea typeface="Times New Roman"/>
                        <a:cs typeface="Shruti"/>
                      </a:endParaRPr>
                    </a:p>
                  </a:txBody>
                  <a:tcPr marL="68580" marR="68580" marT="0" marB="0"/>
                </a:tc>
                <a:tc>
                  <a:txBody>
                    <a:bodyPr/>
                    <a:lstStyle/>
                    <a:p>
                      <a:r>
                        <a:rPr lang="en-IN" sz="1100">
                          <a:effectLst/>
                        </a:rPr>
                        <a:t>int(11)</a:t>
                      </a:r>
                      <a:endParaRPr lang="en-IN" sz="1100">
                        <a:effectLst/>
                        <a:latin typeface="Calibri"/>
                        <a:ea typeface="Times New Roman"/>
                        <a:cs typeface="Shruti"/>
                      </a:endParaRPr>
                    </a:p>
                  </a:txBody>
                  <a:tcPr marL="68580" marR="68580" marT="0" marB="0"/>
                </a:tc>
                <a:tc>
                  <a:txBody>
                    <a:bodyPr/>
                    <a:lstStyle/>
                    <a:p>
                      <a:r>
                        <a:rPr lang="en-IN" sz="1100">
                          <a:effectLst/>
                        </a:rPr>
                        <a:t>Primary Key,AI</a:t>
                      </a:r>
                      <a:endParaRPr lang="en-IN" sz="1100">
                        <a:effectLst/>
                        <a:latin typeface="Calibri"/>
                        <a:ea typeface="Times New Roman"/>
                        <a:cs typeface="Shruti"/>
                      </a:endParaRPr>
                    </a:p>
                  </a:txBody>
                  <a:tcPr marL="68580" marR="68580" marT="0" marB="0"/>
                </a:tc>
                <a:tc>
                  <a:txBody>
                    <a:bodyPr/>
                    <a:lstStyle/>
                    <a:p>
                      <a:r>
                        <a:rPr lang="en-IN" sz="1100">
                          <a:effectLst/>
                        </a:rPr>
                        <a:t>Setting id</a:t>
                      </a:r>
                      <a:endParaRPr lang="en-IN" sz="1100">
                        <a:effectLst/>
                        <a:latin typeface="Calibri"/>
                        <a:ea typeface="Times New Roman"/>
                        <a:cs typeface="Shruti"/>
                      </a:endParaRPr>
                    </a:p>
                  </a:txBody>
                  <a:tcPr marL="68580" marR="68580" marT="0" marB="0"/>
                </a:tc>
              </a:tr>
              <a:tr h="442686">
                <a:tc>
                  <a:txBody>
                    <a:bodyPr/>
                    <a:lstStyle/>
                    <a:p>
                      <a:r>
                        <a:rPr lang="en-IN" sz="1100">
                          <a:effectLst/>
                        </a:rPr>
                        <a:t>websitename</a:t>
                      </a:r>
                      <a:endParaRPr lang="en-IN" sz="1100">
                        <a:effectLst/>
                        <a:latin typeface="Calibri"/>
                        <a:ea typeface="Times New Roman"/>
                        <a:cs typeface="Shruti"/>
                      </a:endParaRPr>
                    </a:p>
                  </a:txBody>
                  <a:tcPr marL="68580" marR="68580" marT="0" marB="0"/>
                </a:tc>
                <a:tc>
                  <a:txBody>
                    <a:bodyPr/>
                    <a:lstStyle/>
                    <a:p>
                      <a:r>
                        <a:rPr lang="en-IN" sz="1100">
                          <a:effectLst/>
                        </a:rPr>
                        <a:t>int(60)</a:t>
                      </a:r>
                      <a:endParaRPr lang="en-IN" sz="1100">
                        <a:effectLst/>
                        <a:latin typeface="Calibri"/>
                        <a:ea typeface="Times New Roman"/>
                        <a:cs typeface="Shruti"/>
                      </a:endParaRPr>
                    </a:p>
                  </a:txBody>
                  <a:tcPr marL="68580" marR="68580" marT="0" marB="0"/>
                </a:tc>
                <a:tc>
                  <a:txBody>
                    <a:bodyPr/>
                    <a:lstStyle/>
                    <a:p>
                      <a:r>
                        <a:rPr lang="en-IN" sz="1100">
                          <a:effectLst/>
                        </a:rPr>
                        <a:t>Not null</a:t>
                      </a:r>
                      <a:endParaRPr lang="en-IN" sz="1100">
                        <a:effectLst/>
                        <a:latin typeface="Calibri"/>
                        <a:ea typeface="Times New Roman"/>
                        <a:cs typeface="Shruti"/>
                      </a:endParaRPr>
                    </a:p>
                  </a:txBody>
                  <a:tcPr marL="68580" marR="68580" marT="0" marB="0"/>
                </a:tc>
                <a:tc>
                  <a:txBody>
                    <a:bodyPr/>
                    <a:lstStyle/>
                    <a:p>
                      <a:r>
                        <a:rPr lang="en-IN" sz="1100">
                          <a:effectLst/>
                        </a:rPr>
                        <a:t>Websitename</a:t>
                      </a:r>
                      <a:endParaRPr lang="en-IN" sz="1100">
                        <a:effectLst/>
                        <a:latin typeface="Calibri"/>
                        <a:ea typeface="Times New Roman"/>
                        <a:cs typeface="Shruti"/>
                      </a:endParaRPr>
                    </a:p>
                  </a:txBody>
                  <a:tcPr marL="68580" marR="68580" marT="0" marB="0"/>
                </a:tc>
              </a:tr>
              <a:tr h="442686">
                <a:tc>
                  <a:txBody>
                    <a:bodyPr/>
                    <a:lstStyle/>
                    <a:p>
                      <a:r>
                        <a:rPr lang="en-IN" sz="1100">
                          <a:effectLst/>
                        </a:rPr>
                        <a:t>logo</a:t>
                      </a:r>
                      <a:endParaRPr lang="en-IN" sz="1100">
                        <a:effectLst/>
                        <a:latin typeface="Calibri"/>
                        <a:ea typeface="Times New Roman"/>
                        <a:cs typeface="Shruti"/>
                      </a:endParaRPr>
                    </a:p>
                  </a:txBody>
                  <a:tcPr marL="68580" marR="68580" marT="0" marB="0"/>
                </a:tc>
                <a:tc>
                  <a:txBody>
                    <a:bodyPr/>
                    <a:lstStyle/>
                    <a:p>
                      <a:r>
                        <a:rPr lang="en-IN" sz="1100">
                          <a:effectLst/>
                        </a:rPr>
                        <a:t>varchar(50)</a:t>
                      </a:r>
                      <a:endParaRPr lang="en-IN" sz="1100">
                        <a:effectLst/>
                        <a:latin typeface="Calibri"/>
                        <a:ea typeface="Times New Roman"/>
                        <a:cs typeface="Shruti"/>
                      </a:endParaRPr>
                    </a:p>
                  </a:txBody>
                  <a:tcPr marL="68580" marR="68580" marT="0" marB="0"/>
                </a:tc>
                <a:tc>
                  <a:txBody>
                    <a:bodyPr/>
                    <a:lstStyle/>
                    <a:p>
                      <a:r>
                        <a:rPr lang="en-IN" sz="1100">
                          <a:effectLst/>
                        </a:rPr>
                        <a:t>Not null</a:t>
                      </a:r>
                      <a:endParaRPr lang="en-IN" sz="1100">
                        <a:effectLst/>
                        <a:latin typeface="Calibri"/>
                        <a:ea typeface="Times New Roman"/>
                        <a:cs typeface="Shruti"/>
                      </a:endParaRPr>
                    </a:p>
                  </a:txBody>
                  <a:tcPr marL="68580" marR="68580" marT="0" marB="0"/>
                </a:tc>
                <a:tc>
                  <a:txBody>
                    <a:bodyPr/>
                    <a:lstStyle/>
                    <a:p>
                      <a:r>
                        <a:rPr lang="en-IN" sz="1100">
                          <a:effectLst/>
                        </a:rPr>
                        <a:t>Website logo</a:t>
                      </a:r>
                      <a:endParaRPr lang="en-IN" sz="1100">
                        <a:effectLst/>
                        <a:latin typeface="Calibri"/>
                        <a:ea typeface="Times New Roman"/>
                        <a:cs typeface="Shruti"/>
                      </a:endParaRPr>
                    </a:p>
                  </a:txBody>
                  <a:tcPr marL="68580" marR="68580" marT="0" marB="0"/>
                </a:tc>
              </a:tr>
              <a:tr h="885371">
                <a:tc>
                  <a:txBody>
                    <a:bodyPr/>
                    <a:lstStyle/>
                    <a:p>
                      <a:r>
                        <a:rPr lang="en-IN" sz="1100" dirty="0" err="1">
                          <a:effectLst/>
                        </a:rPr>
                        <a:t>footerdesc</a:t>
                      </a:r>
                      <a:endParaRPr lang="en-IN" sz="1100" dirty="0">
                        <a:effectLst/>
                        <a:latin typeface="Calibri"/>
                        <a:ea typeface="Times New Roman"/>
                        <a:cs typeface="Shruti"/>
                      </a:endParaRPr>
                    </a:p>
                  </a:txBody>
                  <a:tcPr marL="68580" marR="68580" marT="0" marB="0"/>
                </a:tc>
                <a:tc>
                  <a:txBody>
                    <a:bodyPr/>
                    <a:lstStyle/>
                    <a:p>
                      <a:r>
                        <a:rPr lang="en-IN" sz="1100">
                          <a:effectLst/>
                        </a:rPr>
                        <a:t>varchar(255)</a:t>
                      </a:r>
                      <a:endParaRPr lang="en-IN" sz="1100">
                        <a:effectLst/>
                        <a:latin typeface="Calibri"/>
                        <a:ea typeface="Times New Roman"/>
                        <a:cs typeface="Shruti"/>
                      </a:endParaRPr>
                    </a:p>
                  </a:txBody>
                  <a:tcPr marL="68580" marR="68580" marT="0" marB="0"/>
                </a:tc>
                <a:tc>
                  <a:txBody>
                    <a:bodyPr/>
                    <a:lstStyle/>
                    <a:p>
                      <a:r>
                        <a:rPr lang="en-IN" sz="1100">
                          <a:effectLst/>
                        </a:rPr>
                        <a:t>Not null</a:t>
                      </a:r>
                      <a:endParaRPr lang="en-IN" sz="1100">
                        <a:effectLst/>
                        <a:latin typeface="Calibri"/>
                        <a:ea typeface="Times New Roman"/>
                        <a:cs typeface="Shruti"/>
                      </a:endParaRPr>
                    </a:p>
                  </a:txBody>
                  <a:tcPr marL="68580" marR="68580" marT="0" marB="0"/>
                </a:tc>
                <a:tc>
                  <a:txBody>
                    <a:bodyPr/>
                    <a:lstStyle/>
                    <a:p>
                      <a:r>
                        <a:rPr lang="en-IN" sz="1100" dirty="0">
                          <a:effectLst/>
                        </a:rPr>
                        <a:t>Website footer description</a:t>
                      </a:r>
                      <a:endParaRPr lang="en-IN" sz="1100" dirty="0">
                        <a:effectLst/>
                        <a:latin typeface="Calibri"/>
                        <a:ea typeface="Times New Roman"/>
                        <a:cs typeface="Shruti"/>
                      </a:endParaRPr>
                    </a:p>
                  </a:txBody>
                  <a:tcPr marL="68580" marR="68580" marT="0" marB="0"/>
                </a:tc>
              </a:tr>
            </a:tbl>
          </a:graphicData>
        </a:graphic>
      </p:graphicFrame>
      <p:sp>
        <p:nvSpPr>
          <p:cNvPr id="4" name="TextBox 3"/>
          <p:cNvSpPr txBox="1"/>
          <p:nvPr/>
        </p:nvSpPr>
        <p:spPr>
          <a:xfrm>
            <a:off x="217714" y="2415090"/>
            <a:ext cx="2438400" cy="461665"/>
          </a:xfrm>
          <a:prstGeom prst="rect">
            <a:avLst/>
          </a:prstGeom>
          <a:noFill/>
        </p:spPr>
        <p:txBody>
          <a:bodyPr wrap="square" rtlCol="0">
            <a:spAutoFit/>
          </a:bodyPr>
          <a:lstStyle/>
          <a:p>
            <a:r>
              <a:rPr lang="en-US" sz="2400" b="1" dirty="0"/>
              <a:t>settings table</a:t>
            </a:r>
            <a:endParaRPr lang="en-IN" sz="2400" dirty="0"/>
          </a:p>
        </p:txBody>
      </p:sp>
    </p:spTree>
    <p:extLst>
      <p:ext uri="{BB962C8B-B14F-4D97-AF65-F5344CB8AC3E}">
        <p14:creationId xmlns:p14="http://schemas.microsoft.com/office/powerpoint/2010/main" val="4169597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a:solidFill>
                  <a:srgbClr val="002060"/>
                </a:solidFill>
                <a:latin typeface="Agency FB" pitchFamily="34" charset="0"/>
                <a:cs typeface="Times New Roman" pitchFamily="18" charset="0"/>
              </a:rPr>
              <a:t>Database - Table :</a:t>
            </a:r>
            <a:endParaRPr lang="en-IN" b="1" dirty="0"/>
          </a:p>
        </p:txBody>
      </p:sp>
      <p:graphicFrame>
        <p:nvGraphicFramePr>
          <p:cNvPr id="2" name="Table 1"/>
          <p:cNvGraphicFramePr>
            <a:graphicFrameLocks noGrp="1"/>
          </p:cNvGraphicFramePr>
          <p:nvPr>
            <p:extLst>
              <p:ext uri="{D42A27DB-BD31-4B8C-83A1-F6EECF244321}">
                <p14:modId xmlns:p14="http://schemas.microsoft.com/office/powerpoint/2010/main" val="4084171486"/>
              </p:ext>
            </p:extLst>
          </p:nvPr>
        </p:nvGraphicFramePr>
        <p:xfrm>
          <a:off x="217714" y="3429004"/>
          <a:ext cx="11814628" cy="3276595"/>
        </p:xfrm>
        <a:graphic>
          <a:graphicData uri="http://schemas.openxmlformats.org/drawingml/2006/table">
            <a:tbl>
              <a:tblPr firstRow="1" firstCol="1" bandRow="1">
                <a:tableStyleId>{5C22544A-7EE6-4342-B048-85BDC9FD1C3A}</a:tableStyleId>
              </a:tblPr>
              <a:tblGrid>
                <a:gridCol w="2953657"/>
                <a:gridCol w="2953657"/>
                <a:gridCol w="2631297"/>
                <a:gridCol w="3276017"/>
              </a:tblGrid>
              <a:tr h="468085">
                <a:tc>
                  <a:txBody>
                    <a:bodyPr/>
                    <a:lstStyle/>
                    <a:p>
                      <a:pPr algn="just">
                        <a:lnSpc>
                          <a:spcPct val="115000"/>
                        </a:lnSpc>
                      </a:pPr>
                      <a:r>
                        <a:rPr lang="en-IN" sz="1100" dirty="0">
                          <a:effectLst/>
                        </a:rPr>
                        <a:t>Column Name</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Data Type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Index</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Description</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a:effectLst/>
                        </a:rPr>
                        <a:t>user_Id</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int(10)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Primary Key,AI</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User ID</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a:effectLst/>
                        </a:rPr>
                        <a:t>first_name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varchar(30)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User first name</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a:effectLst/>
                        </a:rPr>
                        <a:t>last_name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varchar(30)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User last name</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a:effectLst/>
                        </a:rPr>
                        <a:t>username</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varchar(30)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User name for login</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a:effectLst/>
                        </a:rPr>
                        <a:t>password</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varchar(40)</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password</a:t>
                      </a:r>
                      <a:endParaRPr lang="en-IN" sz="1100">
                        <a:effectLst/>
                        <a:latin typeface="Calibri"/>
                        <a:ea typeface="Times New Roman"/>
                        <a:cs typeface="Shruti"/>
                      </a:endParaRPr>
                    </a:p>
                  </a:txBody>
                  <a:tcPr marL="68580" marR="68580" marT="0" marB="0"/>
                </a:tc>
              </a:tr>
              <a:tr h="468085">
                <a:tc>
                  <a:txBody>
                    <a:bodyPr/>
                    <a:lstStyle/>
                    <a:p>
                      <a:pPr algn="just">
                        <a:lnSpc>
                          <a:spcPct val="115000"/>
                        </a:lnSpc>
                      </a:pPr>
                      <a:r>
                        <a:rPr lang="en-IN" sz="1100" dirty="0">
                          <a:effectLst/>
                        </a:rPr>
                        <a:t>role</a:t>
                      </a:r>
                      <a:endParaRPr lang="en-IN" sz="1100" dirty="0">
                        <a:effectLst/>
                        <a:latin typeface="Calibri"/>
                        <a:ea typeface="Times New Roman"/>
                        <a:cs typeface="Shruti"/>
                      </a:endParaRPr>
                    </a:p>
                  </a:txBody>
                  <a:tcPr marL="68580" marR="68580" marT="0" marB="0"/>
                </a:tc>
                <a:tc>
                  <a:txBody>
                    <a:bodyPr/>
                    <a:lstStyle/>
                    <a:p>
                      <a:pPr algn="just">
                        <a:lnSpc>
                          <a:spcPct val="115000"/>
                        </a:lnSpc>
                      </a:pPr>
                      <a:r>
                        <a:rPr lang="en-IN" sz="1100">
                          <a:effectLst/>
                        </a:rPr>
                        <a:t>int(11)</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a:effectLst/>
                        </a:rPr>
                        <a:t>Not null</a:t>
                      </a:r>
                      <a:endParaRPr lang="en-IN" sz="1100">
                        <a:effectLst/>
                        <a:latin typeface="Calibri"/>
                        <a:ea typeface="Times New Roman"/>
                        <a:cs typeface="Shruti"/>
                      </a:endParaRPr>
                    </a:p>
                  </a:txBody>
                  <a:tcPr marL="68580" marR="68580" marT="0" marB="0"/>
                </a:tc>
                <a:tc>
                  <a:txBody>
                    <a:bodyPr/>
                    <a:lstStyle/>
                    <a:p>
                      <a:pPr algn="just">
                        <a:lnSpc>
                          <a:spcPct val="115000"/>
                        </a:lnSpc>
                      </a:pPr>
                      <a:r>
                        <a:rPr lang="en-IN" sz="1100" dirty="0">
                          <a:effectLst/>
                        </a:rPr>
                        <a:t>ROLE  user/admin</a:t>
                      </a:r>
                      <a:endParaRPr lang="en-IN" sz="1100" dirty="0">
                        <a:effectLst/>
                        <a:latin typeface="Calibri"/>
                        <a:ea typeface="Times New Roman"/>
                        <a:cs typeface="Shruti"/>
                      </a:endParaRPr>
                    </a:p>
                  </a:txBody>
                  <a:tcPr marL="68580" marR="68580" marT="0" marB="0"/>
                </a:tc>
              </a:tr>
            </a:tbl>
          </a:graphicData>
        </a:graphic>
      </p:graphicFrame>
      <p:sp>
        <p:nvSpPr>
          <p:cNvPr id="4" name="TextBox 3"/>
          <p:cNvSpPr txBox="1"/>
          <p:nvPr/>
        </p:nvSpPr>
        <p:spPr>
          <a:xfrm>
            <a:off x="217715" y="2365829"/>
            <a:ext cx="2423886" cy="461665"/>
          </a:xfrm>
          <a:prstGeom prst="rect">
            <a:avLst/>
          </a:prstGeom>
          <a:noFill/>
        </p:spPr>
        <p:txBody>
          <a:bodyPr wrap="square" rtlCol="0">
            <a:spAutoFit/>
          </a:bodyPr>
          <a:lstStyle/>
          <a:p>
            <a:r>
              <a:rPr lang="en-US" sz="2400" b="1" dirty="0"/>
              <a:t>user table</a:t>
            </a:r>
            <a:endParaRPr lang="en-IN" dirty="0"/>
          </a:p>
        </p:txBody>
      </p:sp>
    </p:spTree>
    <p:extLst>
      <p:ext uri="{BB962C8B-B14F-4D97-AF65-F5344CB8AC3E}">
        <p14:creationId xmlns:p14="http://schemas.microsoft.com/office/powerpoint/2010/main" val="41695973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3" name="Rectangle 22"/>
          <p:cNvSpPr/>
          <p:nvPr/>
        </p:nvSpPr>
        <p:spPr>
          <a:xfrm>
            <a:off x="362857" y="885372"/>
            <a:ext cx="8069943" cy="1200329"/>
          </a:xfrm>
          <a:prstGeom prst="rect">
            <a:avLst/>
          </a:prstGeom>
        </p:spPr>
        <p:txBody>
          <a:bodyPr wrap="square">
            <a:spAutoFit/>
          </a:bodyPr>
          <a:lstStyle/>
          <a:p>
            <a:pPr lvl="0"/>
            <a:r>
              <a:rPr lang="en-US" b="1" dirty="0"/>
              <a:t>HOME PAGE:</a:t>
            </a:r>
            <a:endParaRPr lang="en-IN" b="1" dirty="0"/>
          </a:p>
          <a:p>
            <a:r>
              <a:rPr lang="en-US" b="1" dirty="0"/>
              <a:t> </a:t>
            </a:r>
            <a:endParaRPr lang="en-IN" dirty="0"/>
          </a:p>
          <a:p>
            <a:r>
              <a:rPr lang="en-US" dirty="0"/>
              <a:t>The Home Screen will consist of screen were one can browse through  the news which we have on our website</a:t>
            </a:r>
            <a:endParaRPr lang="en-IN" dirty="0"/>
          </a:p>
        </p:txBody>
      </p:sp>
      <p:pic>
        <p:nvPicPr>
          <p:cNvPr id="7206" name="Picture 38" descr="Screensho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7" y="2569028"/>
            <a:ext cx="7124700"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597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518615" y="1131093"/>
            <a:ext cx="11041039" cy="4751091"/>
          </a:xfrm>
          <a:ln>
            <a:solidFill>
              <a:schemeClr val="accent1"/>
            </a:solidFill>
          </a:ln>
        </p:spPr>
        <p:txBody>
          <a:bodyPr vert="horz" lIns="68580" tIns="34290" rIns="68580" bIns="34290" rtlCol="0" anchor="ctr">
            <a:normAutofit/>
          </a:bodyPr>
          <a:lstStyle/>
          <a:p>
            <a:r>
              <a:rPr lang="en-US" sz="8000" dirty="0" smtClean="0">
                <a:solidFill>
                  <a:srgbClr val="00B0F0"/>
                </a:solidFill>
                <a:latin typeface="Forte" pitchFamily="66" charset="0"/>
              </a:rPr>
              <a:t> ONLINE NEWS PORTAL</a:t>
            </a:r>
            <a:br>
              <a:rPr lang="en-US" sz="8000" dirty="0" smtClean="0">
                <a:solidFill>
                  <a:srgbClr val="00B0F0"/>
                </a:solidFill>
                <a:latin typeface="Forte" pitchFamily="66" charset="0"/>
              </a:rPr>
            </a:br>
            <a:r>
              <a:rPr lang="en-US" sz="3600" b="1" u="sng" dirty="0" smtClean="0">
                <a:solidFill>
                  <a:srgbClr val="00B0F0"/>
                </a:solidFill>
                <a:latin typeface="Agency FB" pitchFamily="34" charset="0"/>
              </a:rPr>
              <a:t> </a:t>
            </a:r>
            <a:r>
              <a:rPr lang="en-US" sz="3600" b="1" u="sng" dirty="0" smtClean="0">
                <a:solidFill>
                  <a:srgbClr val="00B0F0"/>
                </a:solidFill>
                <a:latin typeface="Agency FB" pitchFamily="34" charset="0"/>
                <a:cs typeface="Times New Roman" pitchFamily="18" charset="0"/>
              </a:rPr>
              <a:t/>
            </a:r>
            <a:br>
              <a:rPr lang="en-US" sz="3600" b="1" u="sng" dirty="0" smtClean="0">
                <a:solidFill>
                  <a:srgbClr val="00B0F0"/>
                </a:solidFill>
                <a:latin typeface="Agency FB" pitchFamily="34" charset="0"/>
                <a:cs typeface="Times New Roman" pitchFamily="18" charset="0"/>
              </a:rPr>
            </a:br>
            <a:r>
              <a:rPr lang="en-US" sz="3600" dirty="0">
                <a:solidFill>
                  <a:srgbClr val="00B0F0"/>
                </a:solidFill>
                <a:latin typeface="Times New Roman" pitchFamily="18" charset="0"/>
                <a:cs typeface="Times New Roman" pitchFamily="18" charset="0"/>
              </a:rPr>
              <a:t>	</a:t>
            </a:r>
            <a:r>
              <a:rPr lang="en-US" sz="3600" b="1" u="sng" dirty="0">
                <a:solidFill>
                  <a:srgbClr val="00B0F0"/>
                </a:solidFill>
                <a:latin typeface="Agency FB" pitchFamily="34" charset="0"/>
                <a:cs typeface="Times New Roman" pitchFamily="18" charset="0"/>
              </a:rPr>
              <a:t> SUBMITED BY….</a:t>
            </a:r>
            <a:r>
              <a:rPr lang="en-US" sz="3600" dirty="0" smtClean="0">
                <a:solidFill>
                  <a:srgbClr val="00B0F0"/>
                </a:solidFill>
                <a:latin typeface="Times New Roman" pitchFamily="18" charset="0"/>
                <a:cs typeface="Times New Roman" pitchFamily="18" charset="0"/>
              </a:rPr>
              <a:t/>
            </a:r>
            <a:br>
              <a:rPr lang="en-US" sz="3600" dirty="0" smtClean="0">
                <a:solidFill>
                  <a:srgbClr val="00B0F0"/>
                </a:solidFill>
                <a:latin typeface="Times New Roman" pitchFamily="18" charset="0"/>
                <a:cs typeface="Times New Roman" pitchFamily="18" charset="0"/>
              </a:rPr>
            </a:br>
            <a:r>
              <a:rPr lang="en-US" sz="2800" dirty="0">
                <a:solidFill>
                  <a:schemeClr val="accent6">
                    <a:lumMod val="60000"/>
                    <a:lumOff val="40000"/>
                  </a:schemeClr>
                </a:solidFill>
                <a:latin typeface="Times New Roman" pitchFamily="18" charset="0"/>
                <a:cs typeface="Times New Roman" pitchFamily="18" charset="0"/>
              </a:rPr>
              <a:t/>
            </a:r>
            <a:br>
              <a:rPr lang="en-US" sz="2800" dirty="0">
                <a:solidFill>
                  <a:schemeClr val="accent6">
                    <a:lumMod val="60000"/>
                    <a:lumOff val="40000"/>
                  </a:schemeClr>
                </a:solidFill>
                <a:latin typeface="Times New Roman" pitchFamily="18" charset="0"/>
                <a:cs typeface="Times New Roman" pitchFamily="18" charset="0"/>
              </a:rPr>
            </a:br>
            <a:r>
              <a:rPr lang="en-US" sz="2800" dirty="0" smtClean="0">
                <a:solidFill>
                  <a:schemeClr val="accent6">
                    <a:lumMod val="60000"/>
                    <a:lumOff val="40000"/>
                  </a:schemeClr>
                </a:solidFill>
                <a:latin typeface="Times New Roman" pitchFamily="18" charset="0"/>
                <a:cs typeface="Times New Roman" pitchFamily="18" charset="0"/>
              </a:rPr>
              <a:t/>
            </a:r>
            <a:br>
              <a:rPr lang="en-US" sz="2800" dirty="0" smtClean="0">
                <a:solidFill>
                  <a:schemeClr val="accent6">
                    <a:lumMod val="60000"/>
                    <a:lumOff val="40000"/>
                  </a:schemeClr>
                </a:solidFill>
                <a:latin typeface="Times New Roman" pitchFamily="18" charset="0"/>
                <a:cs typeface="Times New Roman" pitchFamily="18" charset="0"/>
              </a:rPr>
            </a:br>
            <a:endParaRPr lang="en-US" sz="7200" dirty="0">
              <a:solidFill>
                <a:schemeClr val="accent6">
                  <a:lumMod val="60000"/>
                  <a:lumOff val="40000"/>
                </a:schemeClr>
              </a:solidFill>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92427063"/>
              </p:ext>
            </p:extLst>
          </p:nvPr>
        </p:nvGraphicFramePr>
        <p:xfrm>
          <a:off x="1117601" y="3898294"/>
          <a:ext cx="9721849" cy="1569720"/>
        </p:xfrm>
        <a:graphic>
          <a:graphicData uri="http://schemas.openxmlformats.org/drawingml/2006/table">
            <a:tbl>
              <a:tblPr firstRow="1" bandRow="1">
                <a:tableStyleId>{2D5ABB26-0587-4C30-8999-92F81FD0307C}</a:tableStyleId>
              </a:tblPr>
              <a:tblGrid>
                <a:gridCol w="2709333"/>
                <a:gridCol w="2709333"/>
                <a:gridCol w="4303183"/>
              </a:tblGrid>
              <a:tr h="370840">
                <a:tc>
                  <a:txBody>
                    <a:bodyPr/>
                    <a:lstStyle/>
                    <a:p>
                      <a:r>
                        <a:rPr lang="en-US" sz="2000" b="1" dirty="0" smtClean="0">
                          <a:solidFill>
                            <a:srgbClr val="FFFF00"/>
                          </a:solidFill>
                          <a:latin typeface="Arial Rounded MT Bold" pitchFamily="34" charset="0"/>
                        </a:rPr>
                        <a:t>NAME:</a:t>
                      </a:r>
                      <a:r>
                        <a:rPr lang="en-US" sz="2400" b="1" dirty="0" smtClean="0">
                          <a:solidFill>
                            <a:srgbClr val="FFFF00"/>
                          </a:solidFill>
                          <a:latin typeface="Arial Rounded MT Bold" pitchFamily="34" charset="0"/>
                        </a:rPr>
                        <a:t> </a:t>
                      </a:r>
                      <a:endParaRPr lang="en-IN" sz="2000" b="1" dirty="0">
                        <a:solidFill>
                          <a:srgbClr val="FFFF00"/>
                        </a:solidFill>
                        <a:latin typeface="Arial Rounded MT Bold" pitchFamily="34" charset="0"/>
                      </a:endParaRPr>
                    </a:p>
                  </a:txBody>
                  <a:tcPr/>
                </a:tc>
                <a:tc>
                  <a:txBody>
                    <a:bodyPr/>
                    <a:lstStyle/>
                    <a:p>
                      <a:r>
                        <a:rPr lang="en-US" sz="2000" b="1" dirty="0" smtClean="0">
                          <a:solidFill>
                            <a:srgbClr val="FFFF00"/>
                          </a:solidFill>
                          <a:latin typeface="Arial Rounded MT Bold" pitchFamily="34" charset="0"/>
                        </a:rPr>
                        <a:t>Roll No:</a:t>
                      </a:r>
                      <a:endParaRPr lang="en-IN" sz="2000" b="1" dirty="0">
                        <a:solidFill>
                          <a:srgbClr val="FFFF00"/>
                        </a:solidFill>
                        <a:latin typeface="Arial Rounded MT Bold" pitchFamily="34" charset="0"/>
                      </a:endParaRPr>
                    </a:p>
                  </a:txBody>
                  <a:tcPr/>
                </a:tc>
                <a:tc>
                  <a:txBody>
                    <a:bodyPr/>
                    <a:lstStyle/>
                    <a:p>
                      <a:r>
                        <a:rPr lang="en-US" sz="2400" b="1" kern="1200" dirty="0" smtClean="0">
                          <a:solidFill>
                            <a:srgbClr val="00B0F0"/>
                          </a:solidFill>
                          <a:effectLst/>
                          <a:latin typeface="Arial Rounded MT Bold" pitchFamily="34" charset="0"/>
                          <a:ea typeface="+mn-ea"/>
                          <a:cs typeface="+mn-cs"/>
                        </a:rPr>
                        <a:t>INTERNAL GUIDE :</a:t>
                      </a:r>
                      <a:endParaRPr lang="en-IN" sz="2400" dirty="0">
                        <a:solidFill>
                          <a:srgbClr val="00B0F0"/>
                        </a:solidFill>
                        <a:latin typeface="Arial Rounded MT Bold" pitchFamily="34" charset="0"/>
                      </a:endParaRPr>
                    </a:p>
                  </a:txBody>
                  <a:tcPr/>
                </a:tc>
              </a:tr>
              <a:tr h="370840">
                <a:tc>
                  <a:txBody>
                    <a:bodyPr/>
                    <a:lstStyle/>
                    <a:p>
                      <a:r>
                        <a:rPr lang="en-US" sz="1800" b="1" dirty="0" smtClean="0">
                          <a:solidFill>
                            <a:srgbClr val="FFFF00"/>
                          </a:solidFill>
                        </a:rPr>
                        <a:t>Meet </a:t>
                      </a:r>
                      <a:r>
                        <a:rPr lang="en-US" sz="1800" b="1" dirty="0" err="1" smtClean="0">
                          <a:solidFill>
                            <a:srgbClr val="FFFF00"/>
                          </a:solidFill>
                        </a:rPr>
                        <a:t>Mevada</a:t>
                      </a:r>
                      <a:endParaRPr lang="en-IN" b="1" dirty="0">
                        <a:solidFill>
                          <a:srgbClr val="FFFF00"/>
                        </a:solidFill>
                      </a:endParaRPr>
                    </a:p>
                  </a:txBody>
                  <a:tcPr/>
                </a:tc>
                <a:tc>
                  <a:txBody>
                    <a:bodyPr/>
                    <a:lstStyle/>
                    <a:p>
                      <a:r>
                        <a:rPr lang="en-US" sz="1800" dirty="0" smtClean="0">
                          <a:solidFill>
                            <a:srgbClr val="FFFF00"/>
                          </a:solidFill>
                        </a:rPr>
                        <a:t>     </a:t>
                      </a:r>
                      <a:r>
                        <a:rPr lang="en-US" sz="1800" b="1" dirty="0" smtClean="0">
                          <a:solidFill>
                            <a:srgbClr val="FFFF00"/>
                          </a:solidFill>
                        </a:rPr>
                        <a:t>97</a:t>
                      </a:r>
                      <a:endParaRPr lang="en-IN" b="1" dirty="0">
                        <a:solidFill>
                          <a:srgbClr val="FFFF00"/>
                        </a:solidFill>
                      </a:endParaRPr>
                    </a:p>
                  </a:txBody>
                  <a:tcPr/>
                </a:tc>
                <a:tc rowSpan="3">
                  <a:txBody>
                    <a:bodyPr/>
                    <a:lstStyle/>
                    <a:p>
                      <a:r>
                        <a:rPr lang="en-US" sz="2800" b="1" kern="1200" dirty="0" err="1" smtClean="0">
                          <a:solidFill>
                            <a:srgbClr val="FF3300"/>
                          </a:solidFill>
                          <a:effectLst/>
                          <a:latin typeface="Magneto" pitchFamily="82" charset="0"/>
                          <a:ea typeface="+mn-ea"/>
                          <a:cs typeface="+mn-cs"/>
                        </a:rPr>
                        <a:t>Shri.Parvin</a:t>
                      </a:r>
                      <a:r>
                        <a:rPr lang="en-US" sz="2800" b="1" kern="1200" dirty="0" smtClean="0">
                          <a:solidFill>
                            <a:srgbClr val="FF3300"/>
                          </a:solidFill>
                          <a:effectLst/>
                          <a:latin typeface="Magneto" pitchFamily="82" charset="0"/>
                          <a:ea typeface="+mn-ea"/>
                          <a:cs typeface="+mn-cs"/>
                        </a:rPr>
                        <a:t> Ami</a:t>
                      </a:r>
                      <a:endParaRPr lang="en-IN" sz="2400" dirty="0">
                        <a:solidFill>
                          <a:srgbClr val="FF3300"/>
                        </a:solidFill>
                        <a:latin typeface="Magneto" pitchFamily="82" charset="0"/>
                      </a:endParaRPr>
                    </a:p>
                  </a:txBody>
                  <a:tcPr/>
                </a:tc>
              </a:tr>
              <a:tr h="370840">
                <a:tc>
                  <a:txBody>
                    <a:bodyPr/>
                    <a:lstStyle/>
                    <a:p>
                      <a:r>
                        <a:rPr lang="en-US" sz="1800" b="1" i="0" dirty="0" err="1" smtClean="0">
                          <a:solidFill>
                            <a:srgbClr val="FFFF00"/>
                          </a:solidFill>
                        </a:rPr>
                        <a:t>Nimal</a:t>
                      </a:r>
                      <a:r>
                        <a:rPr lang="en-US" sz="1800" b="1" i="0" dirty="0" smtClean="0">
                          <a:solidFill>
                            <a:srgbClr val="FFFF00"/>
                          </a:solidFill>
                        </a:rPr>
                        <a:t> Patel </a:t>
                      </a:r>
                      <a:endParaRPr lang="en-IN" b="1" i="0" dirty="0">
                        <a:solidFill>
                          <a:srgbClr val="FFFF00"/>
                        </a:solidFill>
                      </a:endParaRPr>
                    </a:p>
                  </a:txBody>
                  <a:tcPr/>
                </a:tc>
                <a:tc>
                  <a:txBody>
                    <a:bodyPr/>
                    <a:lstStyle/>
                    <a:p>
                      <a:r>
                        <a:rPr lang="en-US" sz="1800" dirty="0" smtClean="0">
                          <a:solidFill>
                            <a:srgbClr val="FFFF00"/>
                          </a:solidFill>
                        </a:rPr>
                        <a:t>     </a:t>
                      </a:r>
                      <a:r>
                        <a:rPr lang="en-US" sz="1800" b="1" dirty="0" smtClean="0">
                          <a:solidFill>
                            <a:srgbClr val="FFFF00"/>
                          </a:solidFill>
                        </a:rPr>
                        <a:t>83</a:t>
                      </a:r>
                      <a:endParaRPr lang="en-IN" b="1" dirty="0">
                        <a:solidFill>
                          <a:srgbClr val="FFFF00"/>
                        </a:solidFill>
                      </a:endParaRPr>
                    </a:p>
                  </a:txBody>
                  <a:tcPr/>
                </a:tc>
                <a:tc vMerge="1">
                  <a:txBody>
                    <a:bodyPr/>
                    <a:lstStyle/>
                    <a:p>
                      <a:endParaRPr lang="en-IN"/>
                    </a:p>
                  </a:txBody>
                  <a:tcPr/>
                </a:tc>
              </a:tr>
              <a:tr h="370840">
                <a:tc>
                  <a:txBody>
                    <a:bodyPr/>
                    <a:lstStyle/>
                    <a:p>
                      <a:r>
                        <a:rPr lang="en-US" sz="1800" b="1" dirty="0" err="1" smtClean="0">
                          <a:solidFill>
                            <a:srgbClr val="FFFF00"/>
                          </a:solidFill>
                        </a:rPr>
                        <a:t>Priyank</a:t>
                      </a:r>
                      <a:r>
                        <a:rPr lang="en-US" sz="1800" b="1" dirty="0" smtClean="0">
                          <a:solidFill>
                            <a:srgbClr val="FFFF00"/>
                          </a:solidFill>
                        </a:rPr>
                        <a:t> Patel </a:t>
                      </a:r>
                      <a:endParaRPr lang="en-IN" b="1" dirty="0">
                        <a:solidFill>
                          <a:srgbClr val="FFFF00"/>
                        </a:solidFill>
                      </a:endParaRPr>
                    </a:p>
                  </a:txBody>
                  <a:tcPr/>
                </a:tc>
                <a:tc>
                  <a:txBody>
                    <a:bodyPr/>
                    <a:lstStyle/>
                    <a:p>
                      <a:r>
                        <a:rPr lang="en-US" sz="1800" b="1" dirty="0" smtClean="0">
                          <a:solidFill>
                            <a:srgbClr val="FFFF00"/>
                          </a:solidFill>
                        </a:rPr>
                        <a:t>     84</a:t>
                      </a:r>
                      <a:endParaRPr lang="en-IN" b="1" dirty="0">
                        <a:solidFill>
                          <a:srgbClr val="FFFF00"/>
                        </a:solidFill>
                      </a:endParaRPr>
                    </a:p>
                  </a:txBody>
                  <a:tcPr/>
                </a:tc>
                <a:tc vMerge="1">
                  <a:txBody>
                    <a:bodyPr/>
                    <a:lstStyle/>
                    <a:p>
                      <a:endParaRPr lang="en-IN" dirty="0"/>
                    </a:p>
                  </a:txBody>
                  <a:tcPr/>
                </a:tc>
              </a:tr>
            </a:tbl>
          </a:graphicData>
        </a:graphic>
      </p:graphicFrame>
    </p:spTree>
    <p:extLst>
      <p:ext uri="{BB962C8B-B14F-4D97-AF65-F5344CB8AC3E}">
        <p14:creationId xmlns:p14="http://schemas.microsoft.com/office/powerpoint/2010/main" val="1742645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493486" y="1113580"/>
            <a:ext cx="6589486" cy="369332"/>
          </a:xfrm>
          <a:prstGeom prst="rect">
            <a:avLst/>
          </a:prstGeom>
        </p:spPr>
        <p:txBody>
          <a:bodyPr wrap="square">
            <a:spAutoFit/>
          </a:bodyPr>
          <a:lstStyle/>
          <a:p>
            <a:pPr lvl="0"/>
            <a:r>
              <a:rPr lang="en-US" b="1" dirty="0"/>
              <a:t>This is all category in screen </a:t>
            </a:r>
            <a:endParaRPr lang="en-IN" dirty="0"/>
          </a:p>
        </p:txBody>
      </p:sp>
      <p:pic>
        <p:nvPicPr>
          <p:cNvPr id="6" name="Picture 5" descr="C:\Users\meet\Pictures\Screenshot 2024-02-20 163857.png"/>
          <p:cNvPicPr/>
          <p:nvPr/>
        </p:nvPicPr>
        <p:blipFill>
          <a:blip r:embed="rId4">
            <a:extLst>
              <a:ext uri="{28A0092B-C50C-407E-A947-70E740481C1C}">
                <a14:useLocalDpi xmlns:a14="http://schemas.microsoft.com/office/drawing/2010/main" val="0"/>
              </a:ext>
            </a:extLst>
          </a:blip>
          <a:srcRect/>
          <a:stretch>
            <a:fillRect/>
          </a:stretch>
        </p:blipFill>
        <p:spPr bwMode="auto">
          <a:xfrm>
            <a:off x="2540007" y="2602184"/>
            <a:ext cx="7112000" cy="400494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188686" y="943429"/>
            <a:ext cx="11814628" cy="1200329"/>
          </a:xfrm>
          <a:prstGeom prst="rect">
            <a:avLst/>
          </a:prstGeom>
        </p:spPr>
        <p:txBody>
          <a:bodyPr wrap="square">
            <a:spAutoFit/>
          </a:bodyPr>
          <a:lstStyle/>
          <a:p>
            <a:pPr lvl="0"/>
            <a:r>
              <a:rPr lang="en-US" b="1" dirty="0"/>
              <a:t>All category Page </a:t>
            </a:r>
            <a:r>
              <a:rPr lang="en-US" sz="1600" b="1" dirty="0" smtClean="0"/>
              <a:t>:</a:t>
            </a:r>
            <a:endParaRPr lang="en-IN" sz="1400" dirty="0"/>
          </a:p>
          <a:p>
            <a:pPr lvl="2"/>
            <a:r>
              <a:rPr lang="en-US" dirty="0"/>
              <a:t>This page consists of category details. This page appears same for both visitors and users.</a:t>
            </a:r>
            <a:endParaRPr lang="en-IN" sz="1400" dirty="0"/>
          </a:p>
          <a:p>
            <a:pPr lvl="2"/>
            <a:r>
              <a:rPr lang="en-US" dirty="0"/>
              <a:t>Admin and Normal user can be add multiple category in Online News </a:t>
            </a:r>
            <a:r>
              <a:rPr lang="en-US" dirty="0" smtClean="0"/>
              <a:t>Portal</a:t>
            </a:r>
            <a:endParaRPr lang="en-IN" sz="1200" dirty="0"/>
          </a:p>
          <a:p>
            <a:pPr lvl="0"/>
            <a:r>
              <a:rPr lang="en-US" b="1" dirty="0"/>
              <a:t>Category </a:t>
            </a:r>
            <a:r>
              <a:rPr lang="en-US" b="1" dirty="0" smtClean="0"/>
              <a:t>Page</a:t>
            </a:r>
            <a:endParaRPr lang="en-IN" sz="1200" dirty="0"/>
          </a:p>
        </p:txBody>
      </p:sp>
      <p:pic>
        <p:nvPicPr>
          <p:cNvPr id="6" name="Picture 5" descr="C:\Users\meet\OneDrive\Pictures\Screenshots\Screenshot (19).png"/>
          <p:cNvPicPr/>
          <p:nvPr/>
        </p:nvPicPr>
        <p:blipFill>
          <a:blip r:embed="rId4">
            <a:extLst>
              <a:ext uri="{28A0092B-C50C-407E-A947-70E740481C1C}">
                <a14:useLocalDpi xmlns:a14="http://schemas.microsoft.com/office/drawing/2010/main" val="0"/>
              </a:ext>
            </a:extLst>
          </a:blip>
          <a:srcRect/>
          <a:stretch>
            <a:fillRect/>
          </a:stretch>
        </p:blipFill>
        <p:spPr bwMode="auto">
          <a:xfrm>
            <a:off x="2540007" y="2566126"/>
            <a:ext cx="7112000" cy="3931920"/>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0"/>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6" name="Rectangle 5"/>
          <p:cNvSpPr/>
          <p:nvPr/>
        </p:nvSpPr>
        <p:spPr>
          <a:xfrm>
            <a:off x="217715" y="1001486"/>
            <a:ext cx="7138310" cy="369332"/>
          </a:xfrm>
          <a:prstGeom prst="rect">
            <a:avLst/>
          </a:prstGeom>
        </p:spPr>
        <p:txBody>
          <a:bodyPr wrap="square">
            <a:spAutoFit/>
          </a:bodyPr>
          <a:lstStyle/>
          <a:p>
            <a:pPr lvl="0"/>
            <a:r>
              <a:rPr lang="en-US" dirty="0"/>
              <a:t>Category(Entertainment)</a:t>
            </a:r>
            <a:endParaRPr lang="en-IN" dirty="0"/>
          </a:p>
        </p:txBody>
      </p:sp>
      <p:pic>
        <p:nvPicPr>
          <p:cNvPr id="8" name="Picture 7" descr="Screenshot (17)"/>
          <p:cNvPicPr/>
          <p:nvPr/>
        </p:nvPicPr>
        <p:blipFill>
          <a:blip r:embed="rId4">
            <a:extLst>
              <a:ext uri="{28A0092B-C50C-407E-A947-70E740481C1C}">
                <a14:useLocalDpi xmlns:a14="http://schemas.microsoft.com/office/drawing/2010/main" val="0"/>
              </a:ext>
            </a:extLst>
          </a:blip>
          <a:srcRect/>
          <a:stretch>
            <a:fillRect/>
          </a:stretch>
        </p:blipFill>
        <p:spPr bwMode="auto">
          <a:xfrm>
            <a:off x="2540951" y="2610439"/>
            <a:ext cx="7110095" cy="398843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75772" y="986971"/>
            <a:ext cx="6757312" cy="369332"/>
          </a:xfrm>
          <a:prstGeom prst="rect">
            <a:avLst/>
          </a:prstGeom>
        </p:spPr>
        <p:txBody>
          <a:bodyPr wrap="square">
            <a:spAutoFit/>
          </a:bodyPr>
          <a:lstStyle/>
          <a:p>
            <a:pPr lvl="0"/>
            <a:r>
              <a:rPr lang="en-US" dirty="0"/>
              <a:t>Category (Politics)</a:t>
            </a:r>
            <a:endParaRPr lang="en-IN" dirty="0"/>
          </a:p>
        </p:txBody>
      </p:sp>
      <p:pic>
        <p:nvPicPr>
          <p:cNvPr id="34817" name="Picture 1" descr="aaaaa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118" y="2588759"/>
            <a:ext cx="7089775"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17714" y="986971"/>
            <a:ext cx="6927323" cy="369332"/>
          </a:xfrm>
          <a:prstGeom prst="rect">
            <a:avLst/>
          </a:prstGeom>
        </p:spPr>
        <p:txBody>
          <a:bodyPr wrap="square">
            <a:spAutoFit/>
          </a:bodyPr>
          <a:lstStyle/>
          <a:p>
            <a:pPr lvl="0"/>
            <a:r>
              <a:rPr lang="en-US" dirty="0"/>
              <a:t>Category(Sports car)</a:t>
            </a:r>
            <a:endParaRPr lang="en-IN" dirty="0"/>
          </a:p>
        </p:txBody>
      </p:sp>
      <p:pic>
        <p:nvPicPr>
          <p:cNvPr id="6" name="Picture 5" descr="C:\Users\meet\OneDrive\Pictures\Screenshots\Screenshot (14).png"/>
          <p:cNvPicPr/>
          <p:nvPr/>
        </p:nvPicPr>
        <p:blipFill>
          <a:blip r:embed="rId4">
            <a:extLst>
              <a:ext uri="{28A0092B-C50C-407E-A947-70E740481C1C}">
                <a14:useLocalDpi xmlns:a14="http://schemas.microsoft.com/office/drawing/2010/main" val="0"/>
              </a:ext>
            </a:extLst>
          </a:blip>
          <a:srcRect/>
          <a:stretch>
            <a:fillRect/>
          </a:stretch>
        </p:blipFill>
        <p:spPr bwMode="auto">
          <a:xfrm>
            <a:off x="2540007" y="2562451"/>
            <a:ext cx="7112000" cy="399732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90286" y="1001486"/>
            <a:ext cx="8853714" cy="923330"/>
          </a:xfrm>
          <a:prstGeom prst="rect">
            <a:avLst/>
          </a:prstGeom>
        </p:spPr>
        <p:txBody>
          <a:bodyPr wrap="square">
            <a:spAutoFit/>
          </a:bodyPr>
          <a:lstStyle/>
          <a:p>
            <a:pPr lvl="0"/>
            <a:r>
              <a:rPr lang="en-US" dirty="0"/>
              <a:t>ADMIN PAGE</a:t>
            </a:r>
            <a:endParaRPr lang="en-IN" dirty="0"/>
          </a:p>
          <a:p>
            <a:r>
              <a:rPr lang="en-US" dirty="0"/>
              <a:t> </a:t>
            </a:r>
            <a:endParaRPr lang="en-IN" dirty="0"/>
          </a:p>
          <a:p>
            <a:r>
              <a:rPr lang="en-US" dirty="0"/>
              <a:t>Admin and Normal user can be Login hear</a:t>
            </a:r>
            <a:endParaRPr lang="en-IN" dirty="0"/>
          </a:p>
        </p:txBody>
      </p:sp>
      <p:pic>
        <p:nvPicPr>
          <p:cNvPr id="6" name="Picture 5"/>
          <p:cNvPicPr/>
          <p:nvPr/>
        </p:nvPicPr>
        <p:blipFill>
          <a:blip r:embed="rId4"/>
          <a:stretch>
            <a:fillRect/>
          </a:stretch>
        </p:blipFill>
        <p:spPr>
          <a:xfrm>
            <a:off x="2615889" y="2801665"/>
            <a:ext cx="6960235" cy="3780155"/>
          </a:xfrm>
          <a:prstGeom prst="rect">
            <a:avLst/>
          </a:prstGeom>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159657" y="957943"/>
            <a:ext cx="8984343" cy="923330"/>
          </a:xfrm>
          <a:prstGeom prst="rect">
            <a:avLst/>
          </a:prstGeom>
        </p:spPr>
        <p:txBody>
          <a:bodyPr wrap="square">
            <a:spAutoFit/>
          </a:bodyPr>
          <a:lstStyle/>
          <a:p>
            <a:pPr lvl="0"/>
            <a:r>
              <a:rPr lang="en-IN" dirty="0"/>
              <a:t>Admin Post page </a:t>
            </a:r>
          </a:p>
          <a:p>
            <a:r>
              <a:rPr lang="en-IN" dirty="0"/>
              <a:t> </a:t>
            </a:r>
          </a:p>
          <a:p>
            <a:pPr lvl="0"/>
            <a:r>
              <a:rPr lang="en-IN" dirty="0"/>
              <a:t>All post details and Edit and Delete a post and News Hear</a:t>
            </a:r>
          </a:p>
        </p:txBody>
      </p:sp>
      <p:pic>
        <p:nvPicPr>
          <p:cNvPr id="6" name="Picture 5" descr="C:\Users\meet\OneDrive\Pictures\Screenshots\Screenshot (25).png"/>
          <p:cNvPicPr/>
          <p:nvPr/>
        </p:nvPicPr>
        <p:blipFill>
          <a:blip r:embed="rId4">
            <a:extLst>
              <a:ext uri="{28A0092B-C50C-407E-A947-70E740481C1C}">
                <a14:useLocalDpi xmlns:a14="http://schemas.microsoft.com/office/drawing/2010/main" val="0"/>
              </a:ext>
            </a:extLst>
          </a:blip>
          <a:srcRect/>
          <a:stretch>
            <a:fillRect/>
          </a:stretch>
        </p:blipFill>
        <p:spPr bwMode="auto">
          <a:xfrm>
            <a:off x="2540000" y="2620509"/>
            <a:ext cx="7112000" cy="399732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174171" y="870857"/>
            <a:ext cx="7590395" cy="369332"/>
          </a:xfrm>
          <a:prstGeom prst="rect">
            <a:avLst/>
          </a:prstGeom>
        </p:spPr>
        <p:txBody>
          <a:bodyPr wrap="square">
            <a:spAutoFit/>
          </a:bodyPr>
          <a:lstStyle/>
          <a:p>
            <a:r>
              <a:rPr lang="en-IN" dirty="0"/>
              <a:t>Admin can be Add New Post Hear</a:t>
            </a:r>
          </a:p>
        </p:txBody>
      </p:sp>
      <p:pic>
        <p:nvPicPr>
          <p:cNvPr id="6" name="Picture 5" descr="C:\Users\meet\AppData\Local\Microsoft\Windows\INetCache\Content.Word\Screenshot (32).png"/>
          <p:cNvPicPr/>
          <p:nvPr/>
        </p:nvPicPr>
        <p:blipFill>
          <a:blip r:embed="rId4">
            <a:extLst>
              <a:ext uri="{28A0092B-C50C-407E-A947-70E740481C1C}">
                <a14:useLocalDpi xmlns:a14="http://schemas.microsoft.com/office/drawing/2010/main" val="0"/>
              </a:ext>
            </a:extLst>
          </a:blip>
          <a:srcRect/>
          <a:stretch>
            <a:fillRect/>
          </a:stretch>
        </p:blipFill>
        <p:spPr bwMode="auto">
          <a:xfrm>
            <a:off x="2545404" y="2638516"/>
            <a:ext cx="7101205" cy="3990340"/>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32230" y="899886"/>
            <a:ext cx="7714854" cy="369332"/>
          </a:xfrm>
          <a:prstGeom prst="rect">
            <a:avLst/>
          </a:prstGeom>
        </p:spPr>
        <p:txBody>
          <a:bodyPr wrap="square">
            <a:spAutoFit/>
          </a:bodyPr>
          <a:lstStyle/>
          <a:p>
            <a:r>
              <a:rPr lang="en-IN" dirty="0"/>
              <a:t>Admin can be Update News and post </a:t>
            </a:r>
          </a:p>
        </p:txBody>
      </p:sp>
      <p:pic>
        <p:nvPicPr>
          <p:cNvPr id="29697" name="Picture 1" descr="Screensho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119" y="2606675"/>
            <a:ext cx="708977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17714" y="899886"/>
            <a:ext cx="8926286" cy="923330"/>
          </a:xfrm>
          <a:prstGeom prst="rect">
            <a:avLst/>
          </a:prstGeom>
        </p:spPr>
        <p:txBody>
          <a:bodyPr wrap="square">
            <a:spAutoFit/>
          </a:bodyPr>
          <a:lstStyle/>
          <a:p>
            <a:pPr lvl="0"/>
            <a:r>
              <a:rPr lang="en-IN" dirty="0"/>
              <a:t>Admin Category page </a:t>
            </a:r>
          </a:p>
          <a:p>
            <a:r>
              <a:rPr lang="en-IN" dirty="0"/>
              <a:t> </a:t>
            </a:r>
          </a:p>
          <a:p>
            <a:pPr lvl="0"/>
            <a:r>
              <a:rPr lang="en-IN" dirty="0"/>
              <a:t>All </a:t>
            </a:r>
            <a:r>
              <a:rPr lang="en-IN" dirty="0" err="1"/>
              <a:t>Ctegory</a:t>
            </a:r>
            <a:r>
              <a:rPr lang="en-IN" dirty="0"/>
              <a:t> details hear and  Admin add New category Edit and Delete a Category </a:t>
            </a:r>
          </a:p>
        </p:txBody>
      </p:sp>
      <p:pic>
        <p:nvPicPr>
          <p:cNvPr id="6" name="Picture 5" descr="C:\Users\meet\OneDrive\Pictures\Screenshots\Screenshot (22).png"/>
          <p:cNvPicPr/>
          <p:nvPr/>
        </p:nvPicPr>
        <p:blipFill>
          <a:blip r:embed="rId4">
            <a:extLst>
              <a:ext uri="{28A0092B-C50C-407E-A947-70E740481C1C}">
                <a14:useLocalDpi xmlns:a14="http://schemas.microsoft.com/office/drawing/2010/main" val="0"/>
              </a:ext>
            </a:extLst>
          </a:blip>
          <a:srcRect/>
          <a:stretch>
            <a:fillRect/>
          </a:stretch>
        </p:blipFill>
        <p:spPr bwMode="auto">
          <a:xfrm>
            <a:off x="2540007" y="2489880"/>
            <a:ext cx="7112000" cy="399732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518615" y="400051"/>
            <a:ext cx="11041039" cy="876299"/>
          </a:xfrm>
          <a:ln>
            <a:solidFill>
              <a:schemeClr val="accent1"/>
            </a:solidFill>
          </a:ln>
        </p:spPr>
        <p:txBody>
          <a:bodyPr vert="horz" lIns="68580" tIns="34290" rIns="68580" bIns="34290" rtlCol="0" anchor="ctr">
            <a:normAutofit/>
          </a:bodyPr>
          <a:lstStyle/>
          <a:p>
            <a:r>
              <a:rPr lang="en-US" b="1" dirty="0">
                <a:solidFill>
                  <a:srgbClr val="002060"/>
                </a:solidFill>
                <a:latin typeface="Agency FB" pitchFamily="34" charset="0"/>
              </a:rPr>
              <a:t>ACKNOWLEDGEMENT</a:t>
            </a:r>
            <a:endParaRPr lang="en-US" sz="4800" b="1" dirty="0">
              <a:solidFill>
                <a:srgbClr val="002060"/>
              </a:solidFill>
              <a:latin typeface="Agency FB" pitchFamily="34" charset="0"/>
              <a:cs typeface="Times New Roman" pitchFamily="18" charset="0"/>
            </a:endParaRPr>
          </a:p>
        </p:txBody>
      </p:sp>
      <p:sp>
        <p:nvSpPr>
          <p:cNvPr id="4" name="TextBox 3"/>
          <p:cNvSpPr txBox="1"/>
          <p:nvPr/>
        </p:nvSpPr>
        <p:spPr>
          <a:xfrm>
            <a:off x="361950" y="1466850"/>
            <a:ext cx="9601200" cy="4801314"/>
          </a:xfrm>
          <a:prstGeom prst="rect">
            <a:avLst/>
          </a:prstGeom>
          <a:noFill/>
        </p:spPr>
        <p:txBody>
          <a:bodyPr wrap="square" rtlCol="0">
            <a:spAutoFit/>
          </a:bodyPr>
          <a:lstStyle/>
          <a:p>
            <a:r>
              <a:rPr lang="en-US" dirty="0"/>
              <a:t>In completing this graduate project, We've been fortunate to receive invaluable help, support, and encouragement from numerous individuals. We extend my deepest gratitude to each of them for their unwavering cooperation and assistance.</a:t>
            </a:r>
            <a:endParaRPr lang="en-IN" dirty="0"/>
          </a:p>
          <a:p>
            <a:r>
              <a:rPr lang="en-US" dirty="0"/>
              <a:t> </a:t>
            </a:r>
            <a:endParaRPr lang="en-IN" dirty="0"/>
          </a:p>
          <a:p>
            <a:r>
              <a:rPr lang="en-US" dirty="0"/>
              <a:t>We extend my deepest gratitude to </a:t>
            </a:r>
            <a:r>
              <a:rPr lang="en-US" dirty="0" err="1"/>
              <a:t>Shri.Parvin</a:t>
            </a:r>
            <a:r>
              <a:rPr lang="en-US" dirty="0"/>
              <a:t> Ami  for his exceptional guidance and support throughout this project in the field of Computer Science at Smt. B. K. Mehta I.T. Center. His continuous feedback and encouragement have been instrumental in shaping the success of this endeavor. </a:t>
            </a:r>
            <a:r>
              <a:rPr lang="en-US" dirty="0" err="1"/>
              <a:t>Shri.Parvin</a:t>
            </a:r>
            <a:r>
              <a:rPr lang="en-US" dirty="0"/>
              <a:t> Ami profound knowledge and dedicated approach have left a lasting impression on me, which We are confident will benefit me significantly in my future endeavors.</a:t>
            </a:r>
            <a:endParaRPr lang="en-IN" dirty="0"/>
          </a:p>
          <a:p>
            <a:r>
              <a:rPr lang="en-US" dirty="0"/>
              <a:t> </a:t>
            </a:r>
            <a:endParaRPr lang="en-IN" dirty="0"/>
          </a:p>
          <a:p>
            <a:r>
              <a:rPr lang="en-US" dirty="0"/>
              <a:t>We extend my heartfelt gratitude to Dr. </a:t>
            </a:r>
            <a:r>
              <a:rPr lang="en-US" dirty="0" err="1"/>
              <a:t>Namrata</a:t>
            </a:r>
            <a:r>
              <a:rPr lang="en-US" dirty="0"/>
              <a:t> Gupta, the principal of our college, whose unwavering support and guidance have been instrumental throughout this endeavor.</a:t>
            </a:r>
            <a:endParaRPr lang="en-IN" dirty="0"/>
          </a:p>
          <a:p>
            <a:r>
              <a:rPr lang="en-US" dirty="0"/>
              <a:t> </a:t>
            </a:r>
            <a:endParaRPr lang="en-IN" dirty="0"/>
          </a:p>
          <a:p>
            <a:r>
              <a:rPr lang="en-US" dirty="0"/>
              <a:t>In the process of completing this graduate project, We've been fortunate to receive assistance, guidance, and encouragement from various individuals.</a:t>
            </a:r>
            <a:endParaRPr lang="en-IN" dirty="0"/>
          </a:p>
          <a:p>
            <a:r>
              <a:rPr lang="en-US" dirty="0"/>
              <a:t>We are deeply grateful to Mr. </a:t>
            </a:r>
            <a:r>
              <a:rPr lang="en-US" dirty="0" err="1"/>
              <a:t>Divyang</a:t>
            </a:r>
            <a:r>
              <a:rPr lang="en-US" dirty="0"/>
              <a:t> Shah, my teacher, whose support and mentorship have been invaluable throughout this journey</a:t>
            </a:r>
            <a:endParaRPr lang="en-IN" dirty="0"/>
          </a:p>
        </p:txBody>
      </p:sp>
    </p:spTree>
    <p:extLst>
      <p:ext uri="{BB962C8B-B14F-4D97-AF65-F5344CB8AC3E}">
        <p14:creationId xmlns:p14="http://schemas.microsoft.com/office/powerpoint/2010/main" val="2130332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61258" y="899886"/>
            <a:ext cx="7469902" cy="369332"/>
          </a:xfrm>
          <a:prstGeom prst="rect">
            <a:avLst/>
          </a:prstGeom>
        </p:spPr>
        <p:txBody>
          <a:bodyPr wrap="square">
            <a:spAutoFit/>
          </a:bodyPr>
          <a:lstStyle/>
          <a:p>
            <a:pPr lvl="0"/>
            <a:r>
              <a:rPr lang="en-IN" dirty="0"/>
              <a:t>Admin can be Add New Category</a:t>
            </a:r>
          </a:p>
        </p:txBody>
      </p:sp>
      <p:pic>
        <p:nvPicPr>
          <p:cNvPr id="27649" name="Picture 1" descr="Screensho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863" y="2590800"/>
            <a:ext cx="7126287"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90286" y="928914"/>
            <a:ext cx="8853714" cy="923330"/>
          </a:xfrm>
          <a:prstGeom prst="rect">
            <a:avLst/>
          </a:prstGeom>
        </p:spPr>
        <p:txBody>
          <a:bodyPr wrap="square">
            <a:spAutoFit/>
          </a:bodyPr>
          <a:lstStyle/>
          <a:p>
            <a:pPr lvl="0"/>
            <a:r>
              <a:rPr lang="en-IN" dirty="0"/>
              <a:t>Admin Users Page</a:t>
            </a:r>
          </a:p>
          <a:p>
            <a:r>
              <a:rPr lang="en-IN" dirty="0"/>
              <a:t> </a:t>
            </a:r>
          </a:p>
          <a:p>
            <a:r>
              <a:rPr lang="en-IN" dirty="0"/>
              <a:t>All User details hear and Admin can be Edit and Delete a User</a:t>
            </a:r>
          </a:p>
        </p:txBody>
      </p:sp>
      <p:pic>
        <p:nvPicPr>
          <p:cNvPr id="6" name="Picture 5" descr="C:\Users\meet\OneDrive\Pictures\Screenshots\Screenshot (23).png"/>
          <p:cNvPicPr/>
          <p:nvPr/>
        </p:nvPicPr>
        <p:blipFill>
          <a:blip r:embed="rId4">
            <a:extLst>
              <a:ext uri="{28A0092B-C50C-407E-A947-70E740481C1C}">
                <a14:useLocalDpi xmlns:a14="http://schemas.microsoft.com/office/drawing/2010/main" val="0"/>
              </a:ext>
            </a:extLst>
          </a:blip>
          <a:srcRect/>
          <a:stretch>
            <a:fillRect/>
          </a:stretch>
        </p:blipFill>
        <p:spPr bwMode="auto">
          <a:xfrm>
            <a:off x="2540000" y="2707594"/>
            <a:ext cx="7112000" cy="399732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46744" y="943429"/>
            <a:ext cx="7400130" cy="369332"/>
          </a:xfrm>
          <a:prstGeom prst="rect">
            <a:avLst/>
          </a:prstGeom>
        </p:spPr>
        <p:txBody>
          <a:bodyPr wrap="square">
            <a:spAutoFit/>
          </a:bodyPr>
          <a:lstStyle/>
          <a:p>
            <a:pPr lvl="0"/>
            <a:r>
              <a:rPr lang="en-IN" dirty="0"/>
              <a:t>Admin can be Update Category</a:t>
            </a:r>
          </a:p>
        </p:txBody>
      </p:sp>
      <p:pic>
        <p:nvPicPr>
          <p:cNvPr id="25601" name="Picture 1" descr="Screensho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119" y="2628674"/>
            <a:ext cx="7089775"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32229" y="899887"/>
            <a:ext cx="8911771" cy="369332"/>
          </a:xfrm>
          <a:prstGeom prst="rect">
            <a:avLst/>
          </a:prstGeom>
        </p:spPr>
        <p:txBody>
          <a:bodyPr wrap="square">
            <a:spAutoFit/>
          </a:bodyPr>
          <a:lstStyle/>
          <a:p>
            <a:pPr lvl="0"/>
            <a:r>
              <a:rPr lang="en-IN" dirty="0"/>
              <a:t>Admin can be add new user like this new user add by its role like normal user and admin</a:t>
            </a:r>
          </a:p>
        </p:txBody>
      </p:sp>
      <p:pic>
        <p:nvPicPr>
          <p:cNvPr id="24577" name="Picture 1" descr="Screensho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863" y="2619375"/>
            <a:ext cx="7126287"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pic>
        <p:nvPicPr>
          <p:cNvPr id="4" name="Picture 3" descr="C:\Users\meet\AppData\Local\Microsoft\Windows\INetCache\Content.Word\Screenshot (35).png"/>
          <p:cNvPicPr/>
          <p:nvPr/>
        </p:nvPicPr>
        <p:blipFill>
          <a:blip r:embed="rId4">
            <a:extLst>
              <a:ext uri="{28A0092B-C50C-407E-A947-70E740481C1C}">
                <a14:useLocalDpi xmlns:a14="http://schemas.microsoft.com/office/drawing/2010/main" val="0"/>
              </a:ext>
            </a:extLst>
          </a:blip>
          <a:srcRect/>
          <a:stretch>
            <a:fillRect/>
          </a:stretch>
        </p:blipFill>
        <p:spPr bwMode="auto">
          <a:xfrm>
            <a:off x="2545722" y="2652395"/>
            <a:ext cx="7100570" cy="3991610"/>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46744" y="943429"/>
            <a:ext cx="8002346" cy="369332"/>
          </a:xfrm>
          <a:prstGeom prst="rect">
            <a:avLst/>
          </a:prstGeom>
        </p:spPr>
        <p:txBody>
          <a:bodyPr wrap="square">
            <a:spAutoFit/>
          </a:bodyPr>
          <a:lstStyle/>
          <a:p>
            <a:pPr lvl="0"/>
            <a:r>
              <a:rPr lang="en-IN" dirty="0"/>
              <a:t>Admin can be Update or modify user details</a:t>
            </a:r>
          </a:p>
        </p:txBody>
      </p:sp>
      <p:pic>
        <p:nvPicPr>
          <p:cNvPr id="6" name="Picture 5" descr="Screenshot (39)"/>
          <p:cNvPicPr/>
          <p:nvPr/>
        </p:nvPicPr>
        <p:blipFill>
          <a:blip r:embed="rId4">
            <a:extLst>
              <a:ext uri="{28A0092B-C50C-407E-A947-70E740481C1C}">
                <a14:useLocalDpi xmlns:a14="http://schemas.microsoft.com/office/drawing/2010/main" val="0"/>
              </a:ext>
            </a:extLst>
          </a:blip>
          <a:srcRect/>
          <a:stretch>
            <a:fillRect/>
          </a:stretch>
        </p:blipFill>
        <p:spPr bwMode="auto">
          <a:xfrm>
            <a:off x="2602230" y="2620191"/>
            <a:ext cx="6987540" cy="3997960"/>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3" name="Title 2"/>
          <p:cNvSpPr>
            <a:spLocks noGrp="1"/>
          </p:cNvSpPr>
          <p:nvPr>
            <p:ph type="title"/>
          </p:nvPr>
        </p:nvSpPr>
        <p:spPr>
          <a:xfrm>
            <a:off x="838200" y="159658"/>
            <a:ext cx="10515600" cy="798286"/>
          </a:xfrm>
        </p:spPr>
        <p:txBody>
          <a:bodyPr/>
          <a:lstStyle/>
          <a:p>
            <a:r>
              <a:rPr lang="en-US" b="1" dirty="0" smtClean="0">
                <a:solidFill>
                  <a:srgbClr val="002060"/>
                </a:solidFill>
                <a:latin typeface="Agency FB" pitchFamily="34" charset="0"/>
                <a:cs typeface="Times New Roman" pitchFamily="18" charset="0"/>
              </a:rPr>
              <a:t>Function Graphics</a:t>
            </a:r>
            <a:endParaRPr lang="en-IN" b="1" dirty="0"/>
          </a:p>
        </p:txBody>
      </p:sp>
      <p:sp>
        <p:nvSpPr>
          <p:cNvPr id="2" name="Rectangle 1"/>
          <p:cNvSpPr/>
          <p:nvPr/>
        </p:nvSpPr>
        <p:spPr>
          <a:xfrm>
            <a:off x="275771" y="928914"/>
            <a:ext cx="8868229" cy="923330"/>
          </a:xfrm>
          <a:prstGeom prst="rect">
            <a:avLst/>
          </a:prstGeom>
        </p:spPr>
        <p:txBody>
          <a:bodyPr wrap="square">
            <a:spAutoFit/>
          </a:bodyPr>
          <a:lstStyle/>
          <a:p>
            <a:pPr lvl="0"/>
            <a:r>
              <a:rPr lang="en-IN" dirty="0"/>
              <a:t>Admin Website Settings Page</a:t>
            </a:r>
          </a:p>
          <a:p>
            <a:r>
              <a:rPr lang="en-IN" dirty="0"/>
              <a:t> </a:t>
            </a:r>
          </a:p>
          <a:p>
            <a:r>
              <a:rPr lang="en-IN" dirty="0"/>
              <a:t>Admin can be change website name logo and footer details hear</a:t>
            </a:r>
          </a:p>
        </p:txBody>
      </p:sp>
      <p:pic>
        <p:nvPicPr>
          <p:cNvPr id="6" name="Picture 5" descr="C:\Users\meet\OneDrive\Pictures\Screenshots\Screenshot (29).png"/>
          <p:cNvPicPr/>
          <p:nvPr/>
        </p:nvPicPr>
        <p:blipFill>
          <a:blip r:embed="rId4">
            <a:extLst>
              <a:ext uri="{28A0092B-C50C-407E-A947-70E740481C1C}">
                <a14:useLocalDpi xmlns:a14="http://schemas.microsoft.com/office/drawing/2010/main" val="0"/>
              </a:ext>
            </a:extLst>
          </a:blip>
          <a:srcRect/>
          <a:stretch>
            <a:fillRect/>
          </a:stretch>
        </p:blipFill>
        <p:spPr bwMode="auto">
          <a:xfrm>
            <a:off x="2540000" y="2635023"/>
            <a:ext cx="7112000" cy="3997325"/>
          </a:xfrm>
          <a:prstGeom prst="rect">
            <a:avLst/>
          </a:prstGeom>
          <a:noFill/>
          <a:ln>
            <a:noFill/>
          </a:ln>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pic>
        <p:nvPicPr>
          <p:cNvPr id="12290" name="Picture 2" descr="C:\Users\meet\OneDrive\Pictures\Grocery\thank_you_PNG1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7" y="1611086"/>
            <a:ext cx="11111160" cy="33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232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518615" y="109183"/>
            <a:ext cx="11041039" cy="818865"/>
          </a:xfrm>
          <a:ln>
            <a:solidFill>
              <a:schemeClr val="accent1"/>
            </a:solidFill>
          </a:ln>
        </p:spPr>
        <p:txBody>
          <a:bodyPr vert="horz" lIns="68580" tIns="34290" rIns="68580" bIns="34290" rtlCol="0" anchor="ctr">
            <a:normAutofit/>
          </a:bodyPr>
          <a:lstStyle/>
          <a:p>
            <a:r>
              <a:rPr lang="en-US" sz="4800" b="1" dirty="0" smtClean="0">
                <a:solidFill>
                  <a:srgbClr val="002060"/>
                </a:solidFill>
                <a:latin typeface="Agency FB" pitchFamily="34" charset="0"/>
                <a:cs typeface="Times New Roman" pitchFamily="18" charset="0"/>
              </a:rPr>
              <a:t>Project – Profile:</a:t>
            </a:r>
            <a:endParaRPr lang="en-US" sz="6600" b="1" dirty="0">
              <a:solidFill>
                <a:srgbClr val="002060"/>
              </a:solidFill>
              <a:latin typeface="Agency FB" pitchFamily="34"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34812020"/>
              </p:ext>
            </p:extLst>
          </p:nvPr>
        </p:nvGraphicFramePr>
        <p:xfrm>
          <a:off x="559559" y="1160060"/>
          <a:ext cx="10959152" cy="5056015"/>
        </p:xfrm>
        <a:graphic>
          <a:graphicData uri="http://schemas.openxmlformats.org/drawingml/2006/table">
            <a:tbl>
              <a:tblPr firstRow="1" firstCol="1" lastRow="1" lastCol="1" bandRow="1" bandCol="1">
                <a:tableStyleId>{5C22544A-7EE6-4342-B048-85BDC9FD1C3A}</a:tableStyleId>
              </a:tblPr>
              <a:tblGrid>
                <a:gridCol w="7105534"/>
                <a:gridCol w="3853618"/>
              </a:tblGrid>
              <a:tr h="256311">
                <a:tc>
                  <a:txBody>
                    <a:bodyPr/>
                    <a:lstStyle/>
                    <a:p>
                      <a:pPr marL="69850">
                        <a:lnSpc>
                          <a:spcPts val="1505"/>
                        </a:lnSpc>
                        <a:spcBef>
                          <a:spcPts val="190"/>
                        </a:spcBef>
                        <a:spcAft>
                          <a:spcPts val="0"/>
                        </a:spcAft>
                      </a:pPr>
                      <a:r>
                        <a:rPr lang="en-US" sz="1200">
                          <a:effectLst/>
                        </a:rPr>
                        <a:t>PROJECT</a:t>
                      </a:r>
                      <a:r>
                        <a:rPr lang="en-US" sz="1200" spc="-10">
                          <a:effectLst/>
                        </a:rPr>
                        <a:t> </a:t>
                      </a:r>
                      <a:r>
                        <a:rPr lang="en-US" sz="1200">
                          <a:effectLst/>
                        </a:rPr>
                        <a:t>TITLE</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505"/>
                        </a:lnSpc>
                        <a:spcBef>
                          <a:spcPts val="190"/>
                        </a:spcBef>
                        <a:spcAft>
                          <a:spcPts val="0"/>
                        </a:spcAft>
                      </a:pPr>
                      <a:r>
                        <a:rPr lang="en-US" sz="1200">
                          <a:effectLst/>
                        </a:rPr>
                        <a:t>ONLINE NEWS PORTAL</a:t>
                      </a:r>
                      <a:endParaRPr lang="en-IN" sz="900">
                        <a:solidFill>
                          <a:srgbClr val="000000"/>
                        </a:solidFill>
                        <a:effectLst/>
                        <a:latin typeface="Times New Roman"/>
                        <a:ea typeface="Times New Roman"/>
                        <a:cs typeface="Shruti"/>
                      </a:endParaRPr>
                    </a:p>
                  </a:txBody>
                  <a:tcPr marL="57975" marR="57975" marT="0" marB="0"/>
                </a:tc>
              </a:tr>
              <a:tr h="814703">
                <a:tc>
                  <a:txBody>
                    <a:bodyPr/>
                    <a:lstStyle/>
                    <a:p>
                      <a:pPr marL="69850">
                        <a:spcBef>
                          <a:spcPts val="205"/>
                        </a:spcBef>
                        <a:spcAft>
                          <a:spcPts val="0"/>
                        </a:spcAft>
                      </a:pPr>
                      <a:r>
                        <a:rPr lang="en-US" sz="1200" dirty="0">
                          <a:effectLst/>
                        </a:rPr>
                        <a:t>Objective</a:t>
                      </a:r>
                      <a:r>
                        <a:rPr lang="en-US" sz="1200" spc="-30" dirty="0">
                          <a:effectLst/>
                        </a:rPr>
                        <a:t> </a:t>
                      </a:r>
                      <a:r>
                        <a:rPr lang="en-US" sz="1200" dirty="0">
                          <a:effectLst/>
                        </a:rPr>
                        <a:t>of</a:t>
                      </a:r>
                      <a:r>
                        <a:rPr lang="en-US" sz="1200" spc="-25" dirty="0">
                          <a:effectLst/>
                        </a:rPr>
                        <a:t> </a:t>
                      </a:r>
                      <a:r>
                        <a:rPr lang="en-US" sz="1200" dirty="0">
                          <a:effectLst/>
                        </a:rPr>
                        <a:t>Project</a:t>
                      </a:r>
                      <a:endParaRPr lang="en-IN" sz="900" dirty="0">
                        <a:solidFill>
                          <a:srgbClr val="000000"/>
                        </a:solidFill>
                        <a:effectLst/>
                        <a:latin typeface="Times New Roman"/>
                        <a:ea typeface="Times New Roman"/>
                        <a:cs typeface="Shruti"/>
                      </a:endParaRPr>
                    </a:p>
                  </a:txBody>
                  <a:tcPr marL="57975" marR="57975" marT="0" marB="0"/>
                </a:tc>
                <a:tc>
                  <a:txBody>
                    <a:bodyPr/>
                    <a:lstStyle/>
                    <a:p>
                      <a:pPr marL="69850">
                        <a:spcBef>
                          <a:spcPts val="205"/>
                        </a:spcBef>
                        <a:spcAft>
                          <a:spcPts val="0"/>
                        </a:spcAft>
                      </a:pPr>
                      <a:r>
                        <a:rPr lang="en-US" sz="1200">
                          <a:effectLst/>
                        </a:rPr>
                        <a:t>The</a:t>
                      </a:r>
                      <a:r>
                        <a:rPr lang="en-US" sz="1200" spc="220">
                          <a:effectLst/>
                        </a:rPr>
                        <a:t> </a:t>
                      </a:r>
                      <a:r>
                        <a:rPr lang="en-US" sz="1200">
                          <a:effectLst/>
                        </a:rPr>
                        <a:t>main</a:t>
                      </a:r>
                      <a:r>
                        <a:rPr lang="en-US" sz="1200" spc="235">
                          <a:effectLst/>
                        </a:rPr>
                        <a:t> </a:t>
                      </a:r>
                      <a:r>
                        <a:rPr lang="en-US" sz="1200">
                          <a:effectLst/>
                        </a:rPr>
                        <a:t>objective</a:t>
                      </a:r>
                      <a:r>
                        <a:rPr lang="en-US" sz="1200" spc="220">
                          <a:effectLst/>
                        </a:rPr>
                        <a:t> </a:t>
                      </a:r>
                      <a:r>
                        <a:rPr lang="en-US" sz="1200">
                          <a:effectLst/>
                        </a:rPr>
                        <a:t>of</a:t>
                      </a:r>
                      <a:r>
                        <a:rPr lang="en-US" sz="1200" spc="230">
                          <a:effectLst/>
                        </a:rPr>
                        <a:t> </a:t>
                      </a:r>
                      <a:r>
                        <a:rPr lang="en-US" sz="1200">
                          <a:effectLst/>
                        </a:rPr>
                        <a:t>project</a:t>
                      </a:r>
                      <a:r>
                        <a:rPr lang="en-US" sz="1200" spc="235">
                          <a:effectLst/>
                        </a:rPr>
                        <a:t> </a:t>
                      </a:r>
                      <a:r>
                        <a:rPr lang="en-US" sz="1200">
                          <a:effectLst/>
                        </a:rPr>
                        <a:t>is</a:t>
                      </a:r>
                      <a:r>
                        <a:rPr lang="en-US" sz="1200" spc="240">
                          <a:effectLst/>
                        </a:rPr>
                        <a:t> </a:t>
                      </a:r>
                      <a:r>
                        <a:rPr lang="en-US" sz="1200">
                          <a:effectLst/>
                        </a:rPr>
                        <a:t>to people</a:t>
                      </a:r>
                      <a:r>
                        <a:rPr lang="en-US" sz="1200" spc="120">
                          <a:effectLst/>
                        </a:rPr>
                        <a:t> </a:t>
                      </a:r>
                      <a:r>
                        <a:rPr lang="en-US" sz="1200">
                          <a:effectLst/>
                        </a:rPr>
                        <a:t>can</a:t>
                      </a:r>
                      <a:r>
                        <a:rPr lang="en-US" sz="1200" spc="130">
                          <a:effectLst/>
                        </a:rPr>
                        <a:t> </a:t>
                      </a:r>
                      <a:r>
                        <a:rPr lang="en-US" sz="1200">
                          <a:effectLst/>
                        </a:rPr>
                        <a:t>watch news online at </a:t>
                      </a:r>
                      <a:r>
                        <a:rPr lang="en-US" sz="1200" spc="-385">
                          <a:effectLst/>
                        </a:rPr>
                        <a:t>home</a:t>
                      </a:r>
                      <a:r>
                        <a:rPr lang="en-US" sz="1200">
                          <a:effectLst/>
                        </a:rPr>
                        <a:t> any time.</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Front</a:t>
                      </a:r>
                      <a:r>
                        <a:rPr lang="en-US" sz="1200" spc="-5">
                          <a:effectLst/>
                        </a:rPr>
                        <a:t> </a:t>
                      </a:r>
                      <a:r>
                        <a:rPr lang="en-US" sz="1200">
                          <a:effectLst/>
                        </a:rPr>
                        <a:t>End</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a:effectLst/>
                        </a:rPr>
                        <a:t>HTML, CSS, BOOTSTRAP</a:t>
                      </a:r>
                      <a:endParaRPr lang="en-IN" sz="900">
                        <a:solidFill>
                          <a:srgbClr val="000000"/>
                        </a:solidFill>
                        <a:effectLst/>
                        <a:latin typeface="Times New Roman"/>
                        <a:ea typeface="Times New Roman"/>
                        <a:cs typeface="Shruti"/>
                      </a:endParaRPr>
                    </a:p>
                  </a:txBody>
                  <a:tcPr marL="57975" marR="57975" marT="0" marB="0"/>
                </a:tc>
              </a:tr>
              <a:tr h="288655">
                <a:tc>
                  <a:txBody>
                    <a:bodyPr/>
                    <a:lstStyle/>
                    <a:p>
                      <a:pPr marL="69850">
                        <a:lnSpc>
                          <a:spcPts val="1745"/>
                        </a:lnSpc>
                        <a:spcBef>
                          <a:spcPts val="180"/>
                        </a:spcBef>
                        <a:spcAft>
                          <a:spcPts val="0"/>
                        </a:spcAft>
                      </a:pPr>
                      <a:r>
                        <a:rPr lang="en-US" sz="1200">
                          <a:effectLst/>
                        </a:rPr>
                        <a:t>Back</a:t>
                      </a:r>
                      <a:r>
                        <a:rPr lang="en-US" sz="1200" spc="-15">
                          <a:effectLst/>
                        </a:rPr>
                        <a:t> </a:t>
                      </a:r>
                      <a:r>
                        <a:rPr lang="en-US" sz="1200">
                          <a:effectLst/>
                        </a:rPr>
                        <a:t>End</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180"/>
                        </a:spcBef>
                        <a:spcAft>
                          <a:spcPts val="0"/>
                        </a:spcAft>
                      </a:pPr>
                      <a:r>
                        <a:rPr lang="en-US" sz="1200">
                          <a:effectLst/>
                        </a:rPr>
                        <a:t>PHP</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Server</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a:effectLst/>
                        </a:rPr>
                        <a:t>Google</a:t>
                      </a:r>
                      <a:r>
                        <a:rPr lang="en-US" sz="1200" spc="-20">
                          <a:effectLst/>
                        </a:rPr>
                        <a:t> </a:t>
                      </a:r>
                      <a:r>
                        <a:rPr lang="en-US" sz="1200">
                          <a:effectLst/>
                        </a:rPr>
                        <a:t>Chrome</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Tools</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a:effectLst/>
                        </a:rPr>
                        <a:t>Visual Studio</a:t>
                      </a:r>
                      <a:r>
                        <a:rPr lang="en-US" sz="1200" spc="-5">
                          <a:effectLst/>
                        </a:rPr>
                        <a:t> </a:t>
                      </a:r>
                      <a:r>
                        <a:rPr lang="en-US" sz="1200">
                          <a:effectLst/>
                        </a:rPr>
                        <a:t>Code</a:t>
                      </a:r>
                      <a:endParaRPr lang="en-IN" sz="900">
                        <a:solidFill>
                          <a:srgbClr val="000000"/>
                        </a:solidFill>
                        <a:effectLst/>
                        <a:latin typeface="Times New Roman"/>
                        <a:ea typeface="Times New Roman"/>
                        <a:cs typeface="Shruti"/>
                      </a:endParaRPr>
                    </a:p>
                  </a:txBody>
                  <a:tcPr marL="57975" marR="57975" marT="0" marB="0"/>
                </a:tc>
              </a:tr>
              <a:tr h="288655">
                <a:tc>
                  <a:txBody>
                    <a:bodyPr/>
                    <a:lstStyle/>
                    <a:p>
                      <a:pPr marL="69850">
                        <a:lnSpc>
                          <a:spcPts val="1745"/>
                        </a:lnSpc>
                        <a:spcBef>
                          <a:spcPts val="180"/>
                        </a:spcBef>
                        <a:spcAft>
                          <a:spcPts val="0"/>
                        </a:spcAft>
                      </a:pPr>
                      <a:r>
                        <a:rPr lang="en-US" sz="1200">
                          <a:effectLst/>
                        </a:rPr>
                        <a:t>Design</a:t>
                      </a:r>
                      <a:r>
                        <a:rPr lang="en-US" sz="1200" spc="-15">
                          <a:effectLst/>
                        </a:rPr>
                        <a:t> </a:t>
                      </a:r>
                      <a:r>
                        <a:rPr lang="en-US" sz="1200">
                          <a:effectLst/>
                        </a:rPr>
                        <a:t>&amp;</a:t>
                      </a:r>
                      <a:r>
                        <a:rPr lang="en-US" sz="1200" spc="-10">
                          <a:effectLst/>
                        </a:rPr>
                        <a:t> </a:t>
                      </a:r>
                      <a:r>
                        <a:rPr lang="en-US" sz="1200">
                          <a:effectLst/>
                        </a:rPr>
                        <a:t>Functionality</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180"/>
                        </a:spcBef>
                        <a:spcAft>
                          <a:spcPts val="0"/>
                        </a:spcAft>
                      </a:pPr>
                      <a:r>
                        <a:rPr lang="en-US" sz="1200">
                          <a:effectLst/>
                        </a:rPr>
                        <a:t>HTML ,</a:t>
                      </a:r>
                      <a:r>
                        <a:rPr lang="en-US" sz="1200" spc="-5">
                          <a:effectLst/>
                        </a:rPr>
                        <a:t> </a:t>
                      </a:r>
                      <a:r>
                        <a:rPr lang="en-US" sz="1200">
                          <a:effectLst/>
                        </a:rPr>
                        <a:t>CSS</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Documentation</a:t>
                      </a:r>
                      <a:r>
                        <a:rPr lang="en-US" sz="1200" spc="-25">
                          <a:effectLst/>
                        </a:rPr>
                        <a:t> </a:t>
                      </a:r>
                      <a:r>
                        <a:rPr lang="en-US" sz="1200">
                          <a:effectLst/>
                        </a:rPr>
                        <a:t>Tool</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a:effectLst/>
                        </a:rPr>
                        <a:t>Ms</a:t>
                      </a:r>
                      <a:r>
                        <a:rPr lang="en-US" sz="1200" spc="-20">
                          <a:effectLst/>
                        </a:rPr>
                        <a:t> </a:t>
                      </a:r>
                      <a:r>
                        <a:rPr lang="en-US" sz="1200">
                          <a:effectLst/>
                        </a:rPr>
                        <a:t>Office 2010</a:t>
                      </a:r>
                      <a:endParaRPr lang="en-IN" sz="900">
                        <a:solidFill>
                          <a:srgbClr val="000000"/>
                        </a:solidFill>
                        <a:effectLst/>
                        <a:latin typeface="Times New Roman"/>
                        <a:ea typeface="Times New Roman"/>
                        <a:cs typeface="Shruti"/>
                      </a:endParaRPr>
                    </a:p>
                  </a:txBody>
                  <a:tcPr marL="57975" marR="57975" marT="0" marB="0"/>
                </a:tc>
              </a:tr>
              <a:tr h="817116">
                <a:tc>
                  <a:txBody>
                    <a:bodyPr/>
                    <a:lstStyle/>
                    <a:p>
                      <a:pPr marL="69850">
                        <a:spcBef>
                          <a:spcPts val="180"/>
                        </a:spcBef>
                        <a:spcAft>
                          <a:spcPts val="0"/>
                        </a:spcAft>
                      </a:pPr>
                      <a:r>
                        <a:rPr lang="en-US" sz="1200">
                          <a:effectLst/>
                        </a:rPr>
                        <a:t>Developed</a:t>
                      </a:r>
                      <a:r>
                        <a:rPr lang="en-US" sz="1200" spc="-20">
                          <a:effectLst/>
                        </a:rPr>
                        <a:t> </a:t>
                      </a:r>
                      <a:r>
                        <a:rPr lang="en-US" sz="1200">
                          <a:effectLst/>
                        </a:rPr>
                        <a:t>By</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840"/>
                        </a:lnSpc>
                        <a:spcBef>
                          <a:spcPts val="180"/>
                        </a:spcBef>
                        <a:spcAft>
                          <a:spcPts val="0"/>
                        </a:spcAft>
                      </a:pPr>
                      <a:r>
                        <a:rPr lang="en-US" sz="1200">
                          <a:effectLst/>
                        </a:rPr>
                        <a:t> Nimal Patel [83]</a:t>
                      </a:r>
                      <a:endParaRPr lang="en-IN" sz="900">
                        <a:effectLst/>
                      </a:endParaRPr>
                    </a:p>
                    <a:p>
                      <a:pPr marL="69850">
                        <a:lnSpc>
                          <a:spcPts val="1840"/>
                        </a:lnSpc>
                        <a:spcBef>
                          <a:spcPts val="180"/>
                        </a:spcBef>
                        <a:spcAft>
                          <a:spcPts val="0"/>
                        </a:spcAft>
                      </a:pPr>
                      <a:r>
                        <a:rPr lang="en-US" sz="1200">
                          <a:effectLst/>
                        </a:rPr>
                        <a:t> Meet Mevada [97]</a:t>
                      </a:r>
                      <a:endParaRPr lang="en-IN" sz="900">
                        <a:effectLst/>
                      </a:endParaRPr>
                    </a:p>
                    <a:p>
                      <a:pPr marL="69850">
                        <a:lnSpc>
                          <a:spcPts val="1840"/>
                        </a:lnSpc>
                        <a:spcBef>
                          <a:spcPts val="180"/>
                        </a:spcBef>
                        <a:spcAft>
                          <a:spcPts val="0"/>
                        </a:spcAft>
                      </a:pPr>
                      <a:r>
                        <a:rPr lang="en-US" sz="1200">
                          <a:effectLst/>
                        </a:rPr>
                        <a:t> Priyank Patel[84]</a:t>
                      </a:r>
                      <a:endParaRPr lang="en-IN" sz="900">
                        <a:solidFill>
                          <a:srgbClr val="000000"/>
                        </a:solidFill>
                        <a:effectLst/>
                        <a:latin typeface="Times New Roman"/>
                        <a:ea typeface="Times New Roman"/>
                        <a:cs typeface="Shruti"/>
                      </a:endParaRPr>
                    </a:p>
                  </a:txBody>
                  <a:tcPr marL="57975" marR="57975" marT="0" marB="0"/>
                </a:tc>
              </a:tr>
              <a:tr h="288655">
                <a:tc>
                  <a:txBody>
                    <a:bodyPr/>
                    <a:lstStyle/>
                    <a:p>
                      <a:pPr marL="69850">
                        <a:lnSpc>
                          <a:spcPts val="1745"/>
                        </a:lnSpc>
                        <a:spcBef>
                          <a:spcPts val="180"/>
                        </a:spcBef>
                        <a:spcAft>
                          <a:spcPts val="0"/>
                        </a:spcAft>
                      </a:pPr>
                      <a:r>
                        <a:rPr lang="en-US" sz="1200">
                          <a:effectLst/>
                        </a:rPr>
                        <a:t>Internal</a:t>
                      </a:r>
                      <a:r>
                        <a:rPr lang="en-US" sz="1200" spc="-25">
                          <a:effectLst/>
                        </a:rPr>
                        <a:t> </a:t>
                      </a:r>
                      <a:r>
                        <a:rPr lang="en-US" sz="1200">
                          <a:effectLst/>
                        </a:rPr>
                        <a:t>Guide</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180"/>
                        </a:spcBef>
                        <a:spcAft>
                          <a:spcPts val="0"/>
                        </a:spcAft>
                      </a:pPr>
                      <a:r>
                        <a:rPr lang="en-US" sz="1200">
                          <a:effectLst/>
                        </a:rPr>
                        <a:t>Shri.Parvin Ami</a:t>
                      </a:r>
                      <a:endParaRPr lang="en-IN" sz="900">
                        <a:solidFill>
                          <a:srgbClr val="000000"/>
                        </a:solidFill>
                        <a:effectLst/>
                        <a:latin typeface="Times New Roman"/>
                        <a:ea typeface="Times New Roman"/>
                        <a:cs typeface="Shruti"/>
                      </a:endParaRPr>
                    </a:p>
                  </a:txBody>
                  <a:tcPr marL="57975" marR="57975" marT="0" marB="0"/>
                </a:tc>
              </a:tr>
              <a:tr h="551678">
                <a:tc>
                  <a:txBody>
                    <a:bodyPr/>
                    <a:lstStyle/>
                    <a:p>
                      <a:pPr marL="69850">
                        <a:spcBef>
                          <a:spcPts val="205"/>
                        </a:spcBef>
                        <a:spcAft>
                          <a:spcPts val="0"/>
                        </a:spcAft>
                      </a:pPr>
                      <a:r>
                        <a:rPr lang="en-US" sz="1200">
                          <a:effectLst/>
                        </a:rPr>
                        <a:t>Submitted</a:t>
                      </a:r>
                      <a:r>
                        <a:rPr lang="en-US" sz="1200" spc="-5">
                          <a:effectLst/>
                        </a:rPr>
                        <a:t> </a:t>
                      </a:r>
                      <a:r>
                        <a:rPr lang="en-US" sz="1200">
                          <a:effectLst/>
                        </a:rPr>
                        <a:t>To</a:t>
                      </a:r>
                      <a:endParaRPr lang="en-IN" sz="900">
                        <a:solidFill>
                          <a:srgbClr val="000000"/>
                        </a:solidFill>
                        <a:effectLst/>
                        <a:latin typeface="Times New Roman"/>
                        <a:ea typeface="Times New Roman"/>
                        <a:cs typeface="Shruti"/>
                      </a:endParaRPr>
                    </a:p>
                  </a:txBody>
                  <a:tcPr marL="57975" marR="57975" marT="0" marB="0"/>
                </a:tc>
                <a:tc>
                  <a:txBody>
                    <a:bodyPr/>
                    <a:lstStyle/>
                    <a:p>
                      <a:pPr marL="69850" marR="81915">
                        <a:lnSpc>
                          <a:spcPts val="1830"/>
                        </a:lnSpc>
                        <a:spcBef>
                          <a:spcPts val="115"/>
                        </a:spcBef>
                        <a:spcAft>
                          <a:spcPts val="0"/>
                        </a:spcAft>
                      </a:pPr>
                      <a:r>
                        <a:rPr lang="en-US" sz="1200">
                          <a:effectLst/>
                        </a:rPr>
                        <a:t>B.</a:t>
                      </a:r>
                      <a:r>
                        <a:rPr lang="en-US" sz="1200" spc="-20">
                          <a:effectLst/>
                        </a:rPr>
                        <a:t> </a:t>
                      </a:r>
                      <a:r>
                        <a:rPr lang="en-US" sz="1200">
                          <a:effectLst/>
                        </a:rPr>
                        <a:t>K.</a:t>
                      </a:r>
                      <a:r>
                        <a:rPr lang="en-US" sz="1200" spc="-20">
                          <a:effectLst/>
                        </a:rPr>
                        <a:t> </a:t>
                      </a:r>
                      <a:r>
                        <a:rPr lang="en-US" sz="1200">
                          <a:effectLst/>
                        </a:rPr>
                        <a:t>Mehta</a:t>
                      </a:r>
                      <a:r>
                        <a:rPr lang="en-US" sz="1200" spc="-20">
                          <a:effectLst/>
                        </a:rPr>
                        <a:t> </a:t>
                      </a:r>
                      <a:r>
                        <a:rPr lang="en-US" sz="1200">
                          <a:effectLst/>
                        </a:rPr>
                        <a:t>I.T</a:t>
                      </a:r>
                      <a:r>
                        <a:rPr lang="en-US" sz="1200" spc="-20">
                          <a:effectLst/>
                        </a:rPr>
                        <a:t> </a:t>
                      </a:r>
                      <a:r>
                        <a:rPr lang="en-US" sz="1200">
                          <a:effectLst/>
                        </a:rPr>
                        <a:t>Centre</a:t>
                      </a:r>
                      <a:r>
                        <a:rPr lang="en-US" sz="1200" spc="-35">
                          <a:effectLst/>
                        </a:rPr>
                        <a:t> </a:t>
                      </a:r>
                      <a:r>
                        <a:rPr lang="en-US" sz="1200">
                          <a:effectLst/>
                        </a:rPr>
                        <a:t>BCA</a:t>
                      </a:r>
                      <a:r>
                        <a:rPr lang="en-US" sz="1200" spc="-385">
                          <a:effectLst/>
                        </a:rPr>
                        <a:t> </a:t>
                      </a:r>
                      <a:r>
                        <a:rPr lang="en-US" sz="1200">
                          <a:effectLst/>
                        </a:rPr>
                        <a:t>College</a:t>
                      </a:r>
                      <a:r>
                        <a:rPr lang="en-US" sz="1200" spc="-20">
                          <a:effectLst/>
                        </a:rPr>
                        <a:t> </a:t>
                      </a:r>
                      <a:r>
                        <a:rPr lang="en-US" sz="1200">
                          <a:effectLst/>
                        </a:rPr>
                        <a:t>, Palanpur</a:t>
                      </a:r>
                      <a:r>
                        <a:rPr lang="en-US" sz="1200" spc="-15">
                          <a:effectLst/>
                        </a:rPr>
                        <a:t> </a:t>
                      </a:r>
                      <a:r>
                        <a:rPr lang="en-US" sz="1200">
                          <a:effectLst/>
                        </a:rPr>
                        <a:t>.</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Team</a:t>
                      </a:r>
                      <a:r>
                        <a:rPr lang="en-US" sz="1200" spc="-20">
                          <a:effectLst/>
                        </a:rPr>
                        <a:t> </a:t>
                      </a:r>
                      <a:r>
                        <a:rPr lang="en-US" sz="1200">
                          <a:effectLst/>
                        </a:rPr>
                        <a:t>Size</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a:effectLst/>
                        </a:rPr>
                        <a:t>THREE</a:t>
                      </a:r>
                      <a:endParaRPr lang="en-IN" sz="900">
                        <a:solidFill>
                          <a:srgbClr val="000000"/>
                        </a:solidFill>
                        <a:effectLst/>
                        <a:latin typeface="Times New Roman"/>
                        <a:ea typeface="Times New Roman"/>
                        <a:cs typeface="Shruti"/>
                      </a:endParaRPr>
                    </a:p>
                  </a:txBody>
                  <a:tcPr marL="57975" marR="57975" marT="0" marB="0"/>
                </a:tc>
              </a:tr>
              <a:tr h="291707">
                <a:tc>
                  <a:txBody>
                    <a:bodyPr/>
                    <a:lstStyle/>
                    <a:p>
                      <a:pPr marL="69850">
                        <a:lnSpc>
                          <a:spcPts val="1745"/>
                        </a:lnSpc>
                        <a:spcBef>
                          <a:spcPts val="205"/>
                        </a:spcBef>
                        <a:spcAft>
                          <a:spcPts val="0"/>
                        </a:spcAft>
                      </a:pPr>
                      <a:r>
                        <a:rPr lang="en-US" sz="1200">
                          <a:effectLst/>
                        </a:rPr>
                        <a:t>Project</a:t>
                      </a:r>
                      <a:r>
                        <a:rPr lang="en-US" sz="1200" spc="-30">
                          <a:effectLst/>
                        </a:rPr>
                        <a:t> </a:t>
                      </a:r>
                      <a:r>
                        <a:rPr lang="en-US" sz="1200">
                          <a:effectLst/>
                        </a:rPr>
                        <a:t>Duration</a:t>
                      </a:r>
                      <a:endParaRPr lang="en-IN" sz="900">
                        <a:solidFill>
                          <a:srgbClr val="000000"/>
                        </a:solidFill>
                        <a:effectLst/>
                        <a:latin typeface="Times New Roman"/>
                        <a:ea typeface="Times New Roman"/>
                        <a:cs typeface="Shruti"/>
                      </a:endParaRPr>
                    </a:p>
                  </a:txBody>
                  <a:tcPr marL="57975" marR="57975" marT="0" marB="0"/>
                </a:tc>
                <a:tc>
                  <a:txBody>
                    <a:bodyPr/>
                    <a:lstStyle/>
                    <a:p>
                      <a:pPr marL="69850">
                        <a:lnSpc>
                          <a:spcPts val="1745"/>
                        </a:lnSpc>
                        <a:spcBef>
                          <a:spcPts val="205"/>
                        </a:spcBef>
                        <a:spcAft>
                          <a:spcPts val="0"/>
                        </a:spcAft>
                      </a:pPr>
                      <a:r>
                        <a:rPr lang="en-US" sz="1200" dirty="0">
                          <a:effectLst/>
                        </a:rPr>
                        <a:t>80</a:t>
                      </a:r>
                      <a:r>
                        <a:rPr lang="en-US" sz="1200" spc="-5" dirty="0">
                          <a:effectLst/>
                        </a:rPr>
                        <a:t> </a:t>
                      </a:r>
                      <a:r>
                        <a:rPr lang="en-US" sz="1200" dirty="0">
                          <a:effectLst/>
                        </a:rPr>
                        <a:t>Hour</a:t>
                      </a:r>
                      <a:endParaRPr lang="en-IN" sz="900" dirty="0">
                        <a:solidFill>
                          <a:srgbClr val="000000"/>
                        </a:solidFill>
                        <a:effectLst/>
                        <a:latin typeface="Times New Roman"/>
                        <a:ea typeface="Times New Roman"/>
                        <a:cs typeface="Shruti"/>
                      </a:endParaRPr>
                    </a:p>
                  </a:txBody>
                  <a:tcPr marL="57975" marR="57975" marT="0" marB="0"/>
                </a:tc>
              </a:tr>
            </a:tbl>
          </a:graphicData>
        </a:graphic>
      </p:graphicFrame>
      <p:sp>
        <p:nvSpPr>
          <p:cNvPr id="6" name="Rectangle 1"/>
          <p:cNvSpPr>
            <a:spLocks noChangeArrowheads="1"/>
          </p:cNvSpPr>
          <p:nvPr/>
        </p:nvSpPr>
        <p:spPr bwMode="auto">
          <a:xfrm>
            <a:off x="3143250" y="1768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69752" tIns="660192" rIns="190440" bIns="22852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n-US"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51684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362857" y="217715"/>
            <a:ext cx="11196797" cy="928914"/>
          </a:xfrm>
          <a:ln>
            <a:solidFill>
              <a:schemeClr val="accent1"/>
            </a:solidFill>
          </a:ln>
        </p:spPr>
        <p:txBody>
          <a:bodyPr vert="horz" lIns="68580" tIns="34290" rIns="68580" bIns="34290" rtlCol="0" anchor="ctr">
            <a:normAutofit/>
          </a:bodyPr>
          <a:lstStyle/>
          <a:p>
            <a:r>
              <a:rPr lang="en-US" b="1" dirty="0" smtClean="0">
                <a:solidFill>
                  <a:srgbClr val="002060"/>
                </a:solidFill>
                <a:latin typeface="Agency FB" pitchFamily="34" charset="0"/>
              </a:rPr>
              <a:t>Organization</a:t>
            </a:r>
            <a:endParaRPr lang="en-US" sz="6600" dirty="0">
              <a:solidFill>
                <a:schemeClr val="accent6">
                  <a:lumMod val="60000"/>
                  <a:lumOff val="40000"/>
                </a:schemeClr>
              </a:solidFill>
              <a:latin typeface="Times New Roman" pitchFamily="18" charset="0"/>
              <a:cs typeface="Times New Roman" pitchFamily="18" charset="0"/>
            </a:endParaRPr>
          </a:p>
        </p:txBody>
      </p:sp>
      <p:sp>
        <p:nvSpPr>
          <p:cNvPr id="3" name="TextBox 2"/>
          <p:cNvSpPr txBox="1"/>
          <p:nvPr/>
        </p:nvSpPr>
        <p:spPr>
          <a:xfrm>
            <a:off x="348343" y="1349830"/>
            <a:ext cx="11654971" cy="2215991"/>
          </a:xfrm>
          <a:prstGeom prst="rect">
            <a:avLst/>
          </a:prstGeom>
          <a:noFill/>
        </p:spPr>
        <p:txBody>
          <a:bodyPr wrap="square" rtlCol="0">
            <a:spAutoFit/>
          </a:bodyPr>
          <a:lstStyle/>
          <a:p>
            <a:r>
              <a:rPr lang="en-IN" sz="2000" b="1" dirty="0"/>
              <a:t>Breaking News</a:t>
            </a:r>
            <a:r>
              <a:rPr lang="en-IN" sz="2000" dirty="0"/>
              <a:t>: Highlight urgent or significant stories.</a:t>
            </a:r>
          </a:p>
          <a:p>
            <a:r>
              <a:rPr lang="en-IN" sz="2000" b="1" dirty="0"/>
              <a:t>Featured Stories</a:t>
            </a:r>
            <a:r>
              <a:rPr lang="en-IN" sz="2000" dirty="0"/>
              <a:t>: Showcase in-depth or exclusive content.</a:t>
            </a:r>
          </a:p>
          <a:p>
            <a:r>
              <a:rPr lang="en-IN" sz="2000" b="1" dirty="0"/>
              <a:t>Top Categories</a:t>
            </a:r>
            <a:r>
              <a:rPr lang="en-IN" sz="2000" dirty="0"/>
              <a:t>: Provide quick links to popular news sections </a:t>
            </a:r>
            <a:r>
              <a:rPr lang="en-IN" sz="2000" dirty="0" smtClean="0"/>
              <a:t>(</a:t>
            </a:r>
            <a:r>
              <a:rPr lang="en-IN" sz="2000" dirty="0"/>
              <a:t>e.g., World News, Politics, Business, Technology, Sports, Entertainment).</a:t>
            </a:r>
          </a:p>
          <a:p>
            <a:r>
              <a:rPr lang="en-IN" sz="2000" b="1" dirty="0"/>
              <a:t>Multimedia</a:t>
            </a:r>
            <a:r>
              <a:rPr lang="en-IN" sz="2000" dirty="0"/>
              <a:t>: Include visually appealing elements such as images, videos, or </a:t>
            </a:r>
            <a:r>
              <a:rPr lang="en-IN" sz="2000" dirty="0" err="1"/>
              <a:t>infographics</a:t>
            </a:r>
            <a:r>
              <a:rPr lang="en-IN" sz="2000" dirty="0"/>
              <a:t>.</a:t>
            </a:r>
          </a:p>
          <a:p>
            <a:r>
              <a:rPr lang="en-IN" sz="2000" b="1" dirty="0"/>
              <a:t>Search Bar</a:t>
            </a:r>
            <a:r>
              <a:rPr lang="en-IN" sz="2000" dirty="0"/>
              <a:t>: Allow users to search for specific topics or articles</a:t>
            </a:r>
          </a:p>
          <a:p>
            <a:endParaRPr lang="en-IN" dirty="0"/>
          </a:p>
        </p:txBody>
      </p:sp>
    </p:spTree>
    <p:extLst>
      <p:ext uri="{BB962C8B-B14F-4D97-AF65-F5344CB8AC3E}">
        <p14:creationId xmlns:p14="http://schemas.microsoft.com/office/powerpoint/2010/main" val="1914132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362857" y="217715"/>
            <a:ext cx="11196797" cy="928914"/>
          </a:xfrm>
          <a:ln>
            <a:solidFill>
              <a:schemeClr val="accent1"/>
            </a:solidFill>
          </a:ln>
        </p:spPr>
        <p:txBody>
          <a:bodyPr vert="horz" lIns="68580" tIns="34290" rIns="68580" bIns="34290" rtlCol="0" anchor="ctr">
            <a:normAutofit/>
          </a:bodyPr>
          <a:lstStyle/>
          <a:p>
            <a:r>
              <a:rPr lang="en-US" b="1" dirty="0" smtClean="0">
                <a:solidFill>
                  <a:srgbClr val="002060"/>
                </a:solidFill>
                <a:latin typeface="Agency FB" pitchFamily="34" charset="0"/>
              </a:rPr>
              <a:t>This System</a:t>
            </a:r>
            <a:endParaRPr lang="en-US" sz="6600" dirty="0">
              <a:solidFill>
                <a:schemeClr val="accent6">
                  <a:lumMod val="60000"/>
                  <a:lumOff val="40000"/>
                </a:schemeClr>
              </a:solidFill>
              <a:latin typeface="Times New Roman" pitchFamily="18" charset="0"/>
              <a:cs typeface="Times New Roman" pitchFamily="18" charset="0"/>
            </a:endParaRPr>
          </a:p>
        </p:txBody>
      </p:sp>
      <p:sp>
        <p:nvSpPr>
          <p:cNvPr id="3" name="TextBox 2"/>
          <p:cNvSpPr txBox="1"/>
          <p:nvPr/>
        </p:nvSpPr>
        <p:spPr>
          <a:xfrm>
            <a:off x="348343" y="1349830"/>
            <a:ext cx="11654971" cy="4124206"/>
          </a:xfrm>
          <a:prstGeom prst="rect">
            <a:avLst/>
          </a:prstGeom>
          <a:noFill/>
        </p:spPr>
        <p:txBody>
          <a:bodyPr wrap="square" rtlCol="0">
            <a:spAutoFit/>
          </a:bodyPr>
          <a:lstStyle/>
          <a:p>
            <a:r>
              <a:rPr lang="en-IN" sz="2000" b="1" dirty="0"/>
              <a:t>Data Analytics</a:t>
            </a:r>
            <a:r>
              <a:rPr lang="en-IN" sz="2000" dirty="0"/>
              <a:t>: Online news portals can utilize data analytics tools to track user engagement, </a:t>
            </a:r>
            <a:r>
              <a:rPr lang="en-IN" sz="2000" dirty="0" err="1"/>
              <a:t>analyze</a:t>
            </a:r>
            <a:r>
              <a:rPr lang="en-IN" sz="2000" dirty="0"/>
              <a:t> reader </a:t>
            </a:r>
            <a:r>
              <a:rPr lang="en-IN" sz="2000" dirty="0" err="1"/>
              <a:t>behavior</a:t>
            </a:r>
            <a:r>
              <a:rPr lang="en-IN" sz="2000" dirty="0"/>
              <a:t>, and gain insights into audience preferences and trends. This data-driven approach enables news organizations to optimize content strategies, enhance user experience, and tailor news coverage to meet the needs of their audience effectively.</a:t>
            </a:r>
          </a:p>
          <a:p>
            <a:r>
              <a:rPr lang="en-IN" sz="2000" b="1" dirty="0"/>
              <a:t>Search Bar</a:t>
            </a:r>
            <a:r>
              <a:rPr lang="en-IN" sz="2000" dirty="0"/>
              <a:t>: Allow users to search for specific topics or articles</a:t>
            </a:r>
          </a:p>
          <a:p>
            <a:r>
              <a:rPr lang="en-IN" b="1" dirty="0"/>
              <a:t>Instantaneous Updates</a:t>
            </a:r>
            <a:r>
              <a:rPr lang="en-IN" dirty="0"/>
              <a:t>: Online news portals can publish news stories and updates as they happen, providing readers with real-time information. This immediacy allows users to stay informed about breaking news events and developments as they occur.</a:t>
            </a:r>
          </a:p>
          <a:p>
            <a:r>
              <a:rPr lang="en-IN" b="1" dirty="0"/>
              <a:t>Accessibility</a:t>
            </a:r>
            <a:r>
              <a:rPr lang="en-IN" dirty="0"/>
              <a:t>: Users can access online news portals from anywhere with an internet connection, using various devices such as smartphones, tablets, laptops, or desktop computers. This accessibility ensures that news content is available to a wide audience, regardless of geographical location or time zone</a:t>
            </a:r>
          </a:p>
          <a:p>
            <a:r>
              <a:rPr lang="en-IN" b="1" dirty="0"/>
              <a:t>Cost-effectiveness</a:t>
            </a:r>
            <a:r>
              <a:rPr lang="en-IN" dirty="0"/>
              <a:t>: Accessing news content through online portals is often more cost-effective than purchasing traditional print newspapers or subscribing to cable TV news channels. Many online news portals offer free access to their content, supported by advertising revenue or subscription-based models with optional premium features.</a:t>
            </a:r>
          </a:p>
        </p:txBody>
      </p:sp>
    </p:spTree>
    <p:extLst>
      <p:ext uri="{BB962C8B-B14F-4D97-AF65-F5344CB8AC3E}">
        <p14:creationId xmlns:p14="http://schemas.microsoft.com/office/powerpoint/2010/main" val="307168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362857" y="217715"/>
            <a:ext cx="11196797" cy="928914"/>
          </a:xfrm>
          <a:ln>
            <a:solidFill>
              <a:schemeClr val="accent1"/>
            </a:solidFill>
          </a:ln>
        </p:spPr>
        <p:txBody>
          <a:bodyPr vert="horz" lIns="68580" tIns="34290" rIns="68580" bIns="34290" rtlCol="0" anchor="ctr">
            <a:normAutofit/>
          </a:bodyPr>
          <a:lstStyle/>
          <a:p>
            <a:r>
              <a:rPr lang="en-US" b="1" dirty="0">
                <a:solidFill>
                  <a:srgbClr val="002060"/>
                </a:solidFill>
                <a:latin typeface="Agency FB" pitchFamily="34" charset="0"/>
              </a:rPr>
              <a:t>Existing System Of Online News Portal</a:t>
            </a:r>
            <a:endParaRPr lang="en-US" sz="6600" dirty="0">
              <a:solidFill>
                <a:schemeClr val="accent6">
                  <a:lumMod val="60000"/>
                  <a:lumOff val="40000"/>
                </a:schemeClr>
              </a:solidFill>
              <a:latin typeface="Times New Roman" pitchFamily="18" charset="0"/>
              <a:cs typeface="Times New Roman" pitchFamily="18" charset="0"/>
            </a:endParaRPr>
          </a:p>
        </p:txBody>
      </p:sp>
      <p:sp>
        <p:nvSpPr>
          <p:cNvPr id="3" name="TextBox 2"/>
          <p:cNvSpPr txBox="1"/>
          <p:nvPr/>
        </p:nvSpPr>
        <p:spPr>
          <a:xfrm>
            <a:off x="348343" y="1349830"/>
            <a:ext cx="11654971" cy="5268684"/>
          </a:xfrm>
          <a:prstGeom prst="rect">
            <a:avLst/>
          </a:prstGeom>
          <a:noFill/>
        </p:spPr>
        <p:txBody>
          <a:bodyPr wrap="square" rtlCol="0">
            <a:spAutoFit/>
          </a:bodyPr>
          <a:lstStyle/>
          <a:p>
            <a:r>
              <a:rPr lang="en-IN" b="1" dirty="0"/>
              <a:t>Limited Accessibility</a:t>
            </a:r>
            <a:r>
              <a:rPr lang="en-IN" dirty="0"/>
              <a:t>: Offline news is primarily distributed through physical newspapers, magazines, and broadcast media. This distribution method can limit accessibility for people in remote or underdeveloped regions where access to newspapers or television broadcasts may be scarce.</a:t>
            </a:r>
          </a:p>
          <a:p>
            <a:r>
              <a:rPr lang="en-IN" b="1" dirty="0"/>
              <a:t>Delayed Updates</a:t>
            </a:r>
            <a:r>
              <a:rPr lang="en-IN" dirty="0"/>
              <a:t>: Offline news media often have longer production and distribution cycles compared to online platforms. This can result in delays in delivering breaking news and updates to the audience, especially for events happening in real-time.</a:t>
            </a:r>
          </a:p>
          <a:p>
            <a:r>
              <a:rPr lang="en-IN" b="1" dirty="0"/>
              <a:t>Environmental Impact</a:t>
            </a:r>
            <a:r>
              <a:rPr lang="en-IN" dirty="0"/>
              <a:t>: The production, printing, and distribution of physical newspapers and magazines contribute to environmental pollution and resource depletion. This aspect of offline news consumption is increasingly becoming a concern for environmentally-conscious consumers.</a:t>
            </a:r>
          </a:p>
          <a:p>
            <a:r>
              <a:rPr lang="en-IN" b="1" dirty="0"/>
              <a:t>Limited Interactivity and Engagement</a:t>
            </a:r>
            <a:r>
              <a:rPr lang="en-IN" dirty="0"/>
              <a:t>: Offline news media generally lack the interactivity and engagement features available on digital platforms. Readers cannot easily share, comment on, or engage with content in real-time, which can diminish the overall user experience.</a:t>
            </a:r>
          </a:p>
          <a:p>
            <a:r>
              <a:rPr lang="en-IN" b="1" dirty="0"/>
              <a:t>Space Constraints</a:t>
            </a:r>
            <a:r>
              <a:rPr lang="en-IN" dirty="0"/>
              <a:t>: Print newspapers and magazines have limited space available for content, which can result in the omission of important news stories or in-depth analysis due to space constraints. This can limit the breadth and depth of coverage provided by offline news outlets.</a:t>
            </a:r>
          </a:p>
          <a:p>
            <a:r>
              <a:rPr lang="en-IN" b="1" dirty="0"/>
              <a:t>Costs and Sustainability</a:t>
            </a:r>
            <a:r>
              <a:rPr lang="en-IN" dirty="0"/>
              <a:t>: The production and distribution costs associated with offline news media, such as printing and delivery expenses, can be significant. Declining advertising revenue and circulation numbers make it challenging for traditional print media to remain financially sustainable.</a:t>
            </a:r>
          </a:p>
        </p:txBody>
      </p:sp>
    </p:spTree>
    <p:extLst>
      <p:ext uri="{BB962C8B-B14F-4D97-AF65-F5344CB8AC3E}">
        <p14:creationId xmlns:p14="http://schemas.microsoft.com/office/powerpoint/2010/main" val="3923784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7"/>
            <a:ext cx="12191985" cy="6857993"/>
          </a:xfrm>
          <a:prstGeom prst="rect">
            <a:avLst/>
          </a:prstGeom>
        </p:spPr>
      </p:pic>
      <p:sp>
        <p:nvSpPr>
          <p:cNvPr id="2" name="Title 1"/>
          <p:cNvSpPr>
            <a:spLocks noGrp="1"/>
          </p:cNvSpPr>
          <p:nvPr>
            <p:ph type="title"/>
          </p:nvPr>
        </p:nvSpPr>
        <p:spPr>
          <a:xfrm>
            <a:off x="362857" y="217715"/>
            <a:ext cx="11196797" cy="928914"/>
          </a:xfrm>
          <a:ln>
            <a:solidFill>
              <a:schemeClr val="accent1"/>
            </a:solidFill>
          </a:ln>
        </p:spPr>
        <p:txBody>
          <a:bodyPr vert="horz" lIns="68580" tIns="34290" rIns="68580" bIns="34290" rtlCol="0" anchor="ctr">
            <a:normAutofit/>
          </a:bodyPr>
          <a:lstStyle/>
          <a:p>
            <a:r>
              <a:rPr lang="en-US" b="1" dirty="0" smtClean="0">
                <a:solidFill>
                  <a:srgbClr val="002060"/>
                </a:solidFill>
                <a:latin typeface="Agency FB" pitchFamily="34" charset="0"/>
              </a:rPr>
              <a:t>Proposed System Of </a:t>
            </a:r>
            <a:r>
              <a:rPr lang="en-US" b="1" dirty="0">
                <a:solidFill>
                  <a:srgbClr val="002060"/>
                </a:solidFill>
                <a:latin typeface="Agency FB" pitchFamily="34" charset="0"/>
              </a:rPr>
              <a:t>Online News Portal</a:t>
            </a:r>
            <a:endParaRPr lang="en-US" b="1" dirty="0">
              <a:solidFill>
                <a:schemeClr val="accent6">
                  <a:lumMod val="60000"/>
                  <a:lumOff val="40000"/>
                </a:schemeClr>
              </a:solidFill>
              <a:latin typeface="Times New Roman" pitchFamily="18" charset="0"/>
              <a:cs typeface="Times New Roman" pitchFamily="18" charset="0"/>
            </a:endParaRPr>
          </a:p>
        </p:txBody>
      </p:sp>
      <p:sp>
        <p:nvSpPr>
          <p:cNvPr id="3" name="TextBox 2"/>
          <p:cNvSpPr txBox="1"/>
          <p:nvPr/>
        </p:nvSpPr>
        <p:spPr>
          <a:xfrm>
            <a:off x="348343" y="1349830"/>
            <a:ext cx="11654971" cy="4247317"/>
          </a:xfrm>
          <a:prstGeom prst="rect">
            <a:avLst/>
          </a:prstGeom>
          <a:noFill/>
        </p:spPr>
        <p:txBody>
          <a:bodyPr wrap="square" rtlCol="0">
            <a:spAutoFit/>
          </a:bodyPr>
          <a:lstStyle/>
          <a:p>
            <a:r>
              <a:rPr lang="en-IN" b="1" dirty="0"/>
              <a:t>Accessibility</a:t>
            </a:r>
            <a:r>
              <a:rPr lang="en-IN" dirty="0"/>
              <a:t>: Online news portals can be accessed anytime, anywhere with an internet connection, allowing users to stay updated on the latest news from around the world on their computers, smartphones, or tablets.</a:t>
            </a:r>
          </a:p>
          <a:p>
            <a:r>
              <a:rPr lang="en-IN" b="1" dirty="0"/>
              <a:t>Real-time Updates</a:t>
            </a:r>
            <a:r>
              <a:rPr lang="en-IN" dirty="0"/>
              <a:t>: Online news portals provide real-time updates on breaking news stories, allowing users to stay informed about rapidly evolving events as they unfold.</a:t>
            </a:r>
          </a:p>
          <a:p>
            <a:r>
              <a:rPr lang="en-IN" b="1" dirty="0"/>
              <a:t>Diverse Content Formats</a:t>
            </a:r>
            <a:r>
              <a:rPr lang="en-IN" dirty="0"/>
              <a:t>: Online news portals offer a wide range of content formats, including articles, videos, </a:t>
            </a:r>
            <a:r>
              <a:rPr lang="en-IN" dirty="0" err="1"/>
              <a:t>infographics</a:t>
            </a:r>
            <a:r>
              <a:rPr lang="en-IN" dirty="0"/>
              <a:t>, and interactive features, catering to different preferences and enhancing the overall user experience.</a:t>
            </a:r>
          </a:p>
          <a:p>
            <a:r>
              <a:rPr lang="en-IN" b="1" dirty="0"/>
              <a:t>Interactivity and Engagement</a:t>
            </a:r>
            <a:r>
              <a:rPr lang="en-IN" dirty="0"/>
              <a:t>: Online news portals facilitate interaction and engagement through features such as comments sections, social media integration, and polls, enabling users to share their opinions, participate in discussions, and connect with other readers.</a:t>
            </a:r>
          </a:p>
          <a:p>
            <a:r>
              <a:rPr lang="en-IN" b="1" dirty="0"/>
              <a:t>Personalization</a:t>
            </a:r>
            <a:r>
              <a:rPr lang="en-IN" dirty="0"/>
              <a:t>: Many online news portals use algorithms to personalize content recommendations based on users' interests, browsing history, and demographic information, ensuring that users receive relevant and engaging content tailored to their preferences.</a:t>
            </a:r>
          </a:p>
          <a:p>
            <a:r>
              <a:rPr lang="en-IN" b="1" dirty="0"/>
              <a:t>Multimedia Integration</a:t>
            </a:r>
            <a:r>
              <a:rPr lang="en-IN" dirty="0"/>
              <a:t>: Online news portals leverage multimedia elements such as videos, images, and audio clips to enhance storytelling and provide a more immersive and engaging news experience for users</a:t>
            </a:r>
          </a:p>
          <a:p>
            <a:endParaRPr lang="en-IN" dirty="0"/>
          </a:p>
        </p:txBody>
      </p:sp>
    </p:spTree>
    <p:extLst>
      <p:ext uri="{BB962C8B-B14F-4D97-AF65-F5344CB8AC3E}">
        <p14:creationId xmlns:p14="http://schemas.microsoft.com/office/powerpoint/2010/main" val="3823279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rotWithShape="1">
          <a:blip r:embed="rId2">
            <a:alphaModFix amt="3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7864" b="7866"/>
          <a:stretch/>
        </p:blipFill>
        <p:spPr>
          <a:xfrm>
            <a:off x="15" y="14515"/>
            <a:ext cx="12191985" cy="6858000"/>
          </a:xfrm>
          <a:prstGeom prst="rect">
            <a:avLst/>
          </a:prstGeom>
        </p:spPr>
      </p:pic>
      <p:sp>
        <p:nvSpPr>
          <p:cNvPr id="2" name="Title 1"/>
          <p:cNvSpPr>
            <a:spLocks noGrp="1"/>
          </p:cNvSpPr>
          <p:nvPr>
            <p:ph type="title"/>
          </p:nvPr>
        </p:nvSpPr>
        <p:spPr>
          <a:xfrm>
            <a:off x="450574" y="1"/>
            <a:ext cx="11056071" cy="940903"/>
          </a:xfrm>
          <a:ln>
            <a:solidFill>
              <a:schemeClr val="accent1"/>
            </a:solidFill>
          </a:ln>
        </p:spPr>
        <p:txBody>
          <a:bodyPr vert="horz" lIns="68580" tIns="34290" rIns="68580" bIns="34290" rtlCol="0" anchor="ctr">
            <a:normAutofit/>
          </a:bodyPr>
          <a:lstStyle/>
          <a:p>
            <a:r>
              <a:rPr lang="en-US" b="1" dirty="0" smtClean="0">
                <a:solidFill>
                  <a:srgbClr val="002060"/>
                </a:solidFill>
                <a:latin typeface="Agency FB" pitchFamily="34" charset="0"/>
              </a:rPr>
              <a:t>Hardware</a:t>
            </a:r>
            <a:r>
              <a:rPr lang="en-US" sz="4800" b="1" dirty="0" smtClean="0">
                <a:solidFill>
                  <a:srgbClr val="002060"/>
                </a:solidFill>
                <a:latin typeface="Agency FB" pitchFamily="34" charset="0"/>
              </a:rPr>
              <a:t> \ </a:t>
            </a:r>
            <a:r>
              <a:rPr lang="en-US" b="1" dirty="0" smtClean="0">
                <a:solidFill>
                  <a:srgbClr val="002060"/>
                </a:solidFill>
                <a:latin typeface="Agency FB" pitchFamily="34" charset="0"/>
              </a:rPr>
              <a:t>Software</a:t>
            </a:r>
            <a:endParaRPr lang="en-US" sz="6000" b="1" dirty="0">
              <a:solidFill>
                <a:srgbClr val="002060"/>
              </a:solidFill>
              <a:latin typeface="Agency FB" pitchFamily="34" charset="0"/>
            </a:endParaRPr>
          </a:p>
        </p:txBody>
      </p:sp>
      <p:sp>
        <p:nvSpPr>
          <p:cNvPr id="12" name="Rectangle 3"/>
          <p:cNvSpPr>
            <a:spLocks noChangeArrowheads="1"/>
          </p:cNvSpPr>
          <p:nvPr/>
        </p:nvSpPr>
        <p:spPr bwMode="auto">
          <a:xfrm>
            <a:off x="5462588" y="-14271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928" y="1238250"/>
            <a:ext cx="6805932" cy="5291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1684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TotalTime>
  <Words>1313</Words>
  <Application>Microsoft Office PowerPoint</Application>
  <PresentationFormat>Custom</PresentationFormat>
  <Paragraphs>244</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WEL-COME</vt:lpstr>
      <vt:lpstr> ONLINE NEWS PORTAL     SUBMITED BY….   </vt:lpstr>
      <vt:lpstr>ACKNOWLEDGEMENT</vt:lpstr>
      <vt:lpstr>Project – Profile:</vt:lpstr>
      <vt:lpstr>Organization</vt:lpstr>
      <vt:lpstr>This System</vt:lpstr>
      <vt:lpstr>Existing System Of Online News Portal</vt:lpstr>
      <vt:lpstr>Proposed System Of Online News Portal</vt:lpstr>
      <vt:lpstr>Hardware \ Software</vt:lpstr>
      <vt:lpstr>Data Flow Diagram</vt:lpstr>
      <vt:lpstr>Data Flow Diagram</vt:lpstr>
      <vt:lpstr>Data Flow Diagram</vt:lpstr>
      <vt:lpstr>Data Flow Diagram</vt:lpstr>
      <vt:lpstr>Data Flow Diagram</vt:lpstr>
      <vt:lpstr>Database - Table</vt:lpstr>
      <vt:lpstr>Database - Table :</vt:lpstr>
      <vt:lpstr>Database - Table :</vt:lpstr>
      <vt:lpstr>Database - Table :</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Function Graphics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Presentation Title</dc:title>
  <dc:creator>SlideModel</dc:creator>
  <cp:lastModifiedBy>I_MANMEET__</cp:lastModifiedBy>
  <cp:revision>35</cp:revision>
  <dcterms:created xsi:type="dcterms:W3CDTF">2017-05-04T18:34:42Z</dcterms:created>
  <dcterms:modified xsi:type="dcterms:W3CDTF">2024-03-09T18:00:07Z</dcterms:modified>
</cp:coreProperties>
</file>